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257" r:id="rId3"/>
    <p:sldId id="259" r:id="rId4"/>
    <p:sldId id="258" r:id="rId5"/>
    <p:sldId id="262" r:id="rId6"/>
    <p:sldId id="263" r:id="rId7"/>
    <p:sldId id="264" r:id="rId8"/>
    <p:sldId id="265" r:id="rId9"/>
    <p:sldId id="266" r:id="rId10"/>
    <p:sldId id="267" r:id="rId11"/>
    <p:sldId id="260" r:id="rId12"/>
    <p:sldId id="268" r:id="rId13"/>
    <p:sldId id="269" r:id="rId14"/>
    <p:sldId id="270" r:id="rId15"/>
    <p:sldId id="271" r:id="rId16"/>
    <p:sldId id="272" r:id="rId17"/>
    <p:sldId id="273" r:id="rId18"/>
    <p:sldId id="274" r:id="rId19"/>
    <p:sldId id="261"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4" autoAdjust="0"/>
    <p:restoredTop sz="94714" autoAdjust="0"/>
  </p:normalViewPr>
  <p:slideViewPr>
    <p:cSldViewPr>
      <p:cViewPr varScale="1">
        <p:scale>
          <a:sx n="88" d="100"/>
          <a:sy n="88" d="100"/>
        </p:scale>
        <p:origin x="-106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398F75-2A8B-4404-9F12-BC8E135BD8D9}" type="datetimeFigureOut">
              <a:rPr lang="en-US" smtClean="0"/>
              <a:pPr/>
              <a:t>5/24/2010</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01B04F-E448-4470-8A8C-AFFD331CB592}" type="slidenum">
              <a:rPr lang="en-AU" smtClean="0"/>
              <a:pPr/>
              <a:t>‹#›</a:t>
            </a:fld>
            <a:endParaRPr lang="en-AU"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11"/>
          </p:nvPr>
        </p:nvSpPr>
        <p:spPr/>
        <p:txBody>
          <a:bodyPr/>
          <a:lstStyle/>
          <a:p>
            <a:endParaRPr lang="en-AU" dirty="0"/>
          </a:p>
        </p:txBody>
      </p:sp>
      <p:sp>
        <p:nvSpPr>
          <p:cNvPr id="6" name="Slide Number Placeholder 5"/>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8" name="Footer Placeholder 7"/>
          <p:cNvSpPr>
            <a:spLocks noGrp="1"/>
          </p:cNvSpPr>
          <p:nvPr>
            <p:ph type="ftr" sz="quarter" idx="11"/>
          </p:nvPr>
        </p:nvSpPr>
        <p:spPr/>
        <p:txBody>
          <a:bodyPr/>
          <a:lstStyle/>
          <a:p>
            <a:endParaRPr lang="en-AU" dirty="0"/>
          </a:p>
        </p:txBody>
      </p:sp>
      <p:sp>
        <p:nvSpPr>
          <p:cNvPr id="9" name="Slide Number Placeholder 8"/>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4" name="Footer Placeholder 3"/>
          <p:cNvSpPr>
            <a:spLocks noGrp="1"/>
          </p:cNvSpPr>
          <p:nvPr>
            <p:ph type="ftr" sz="quarter" idx="11"/>
          </p:nvPr>
        </p:nvSpPr>
        <p:spPr/>
        <p:txBody>
          <a:bodyPr/>
          <a:lstStyle/>
          <a:p>
            <a:endParaRPr lang="en-AU" dirty="0"/>
          </a:p>
        </p:txBody>
      </p:sp>
      <p:sp>
        <p:nvSpPr>
          <p:cNvPr id="5" name="Slide Number Placeholder 4"/>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3" name="Footer Placeholder 2"/>
          <p:cNvSpPr>
            <a:spLocks noGrp="1"/>
          </p:cNvSpPr>
          <p:nvPr>
            <p:ph type="ftr" sz="quarter" idx="11"/>
          </p:nvPr>
        </p:nvSpPr>
        <p:spPr/>
        <p:txBody>
          <a:bodyPr/>
          <a:lstStyle/>
          <a:p>
            <a:endParaRPr lang="en-AU" dirty="0"/>
          </a:p>
        </p:txBody>
      </p:sp>
      <p:sp>
        <p:nvSpPr>
          <p:cNvPr id="4" name="Slide Number Placeholder 3"/>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1DA143-FDA0-4D58-84B0-ACF0C462B043}" type="datetimeFigureOut">
              <a:rPr lang="en-US" smtClean="0"/>
              <a:pPr/>
              <a:t>5/24/2010</a:t>
            </a:fld>
            <a:endParaRPr lang="en-AU" dirty="0"/>
          </a:p>
        </p:txBody>
      </p:sp>
      <p:sp>
        <p:nvSpPr>
          <p:cNvPr id="6" name="Footer Placeholder 5"/>
          <p:cNvSpPr>
            <a:spLocks noGrp="1"/>
          </p:cNvSpPr>
          <p:nvPr>
            <p:ph type="ftr" sz="quarter" idx="11"/>
          </p:nvPr>
        </p:nvSpPr>
        <p:spPr/>
        <p:txBody>
          <a:bodyPr/>
          <a:lstStyle/>
          <a:p>
            <a:endParaRPr lang="en-AU" dirty="0"/>
          </a:p>
        </p:txBody>
      </p:sp>
      <p:sp>
        <p:nvSpPr>
          <p:cNvPr id="7" name="Slide Number Placeholder 6"/>
          <p:cNvSpPr>
            <a:spLocks noGrp="1"/>
          </p:cNvSpPr>
          <p:nvPr>
            <p:ph type="sldNum" sz="quarter" idx="12"/>
          </p:nvPr>
        </p:nvSpPr>
        <p:spPr/>
        <p:txBody>
          <a:bodyPr/>
          <a:lstStyle/>
          <a:p>
            <a:fld id="{F1A8594D-B13F-417A-AC3D-B621B2F0866C}" type="slidenum">
              <a:rPr lang="en-AU" smtClean="0"/>
              <a:pPr/>
              <a:t>‹#›</a:t>
            </a:fld>
            <a:endParaRPr lang="en-AU" dirty="0"/>
          </a:p>
        </p:txBody>
      </p:sp>
    </p:spTree>
  </p:cSld>
  <p:clrMapOvr>
    <a:masterClrMapping/>
  </p:clrMapOvr>
  <p:transition spd="med">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25000"/>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1DA143-FDA0-4D58-84B0-ACF0C462B043}" type="datetimeFigureOut">
              <a:rPr lang="en-US" smtClean="0"/>
              <a:pPr/>
              <a:t>5/24/2010</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A8594D-B13F-417A-AC3D-B621B2F0866C}"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random/>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arren.jpg"/>
          <p:cNvPicPr>
            <a:picLocks noChangeAspect="1"/>
          </p:cNvPicPr>
          <p:nvPr/>
        </p:nvPicPr>
        <p:blipFill>
          <a:blip r:embed="rId2" cstate="print"/>
          <a:stretch>
            <a:fillRect/>
          </a:stretch>
        </p:blipFill>
        <p:spPr>
          <a:xfrm>
            <a:off x="0" y="0"/>
            <a:ext cx="9144000" cy="6858000"/>
          </a:xfrm>
          <a:prstGeom prst="rect">
            <a:avLst/>
          </a:prstGeom>
        </p:spPr>
      </p:pic>
      <p:sp>
        <p:nvSpPr>
          <p:cNvPr id="5" name="Title 4"/>
          <p:cNvSpPr>
            <a:spLocks noGrp="1"/>
          </p:cNvSpPr>
          <p:nvPr>
            <p:ph type="ctrTitle"/>
          </p:nvPr>
        </p:nvSpPr>
        <p:spPr>
          <a:xfrm>
            <a:off x="-785850" y="1071546"/>
            <a:ext cx="7772400" cy="1470025"/>
          </a:xfrm>
        </p:spPr>
        <p:txBody>
          <a:bodyPr>
            <a:noAutofit/>
          </a:bodyPr>
          <a:lstStyle/>
          <a:p>
            <a:r>
              <a:rPr lang="en-AU" sz="6000" dirty="0" smtClean="0">
                <a:latin typeface="David" pitchFamily="34" charset="-79"/>
                <a:cs typeface="David" pitchFamily="34" charset="-79"/>
              </a:rPr>
              <a:t>St Mary’s School</a:t>
            </a:r>
            <a:br>
              <a:rPr lang="en-AU" sz="6000" dirty="0" smtClean="0">
                <a:latin typeface="David" pitchFamily="34" charset="-79"/>
                <a:cs typeface="David" pitchFamily="34" charset="-79"/>
              </a:rPr>
            </a:br>
            <a:r>
              <a:rPr lang="en-AU" sz="6000" dirty="0" smtClean="0">
                <a:latin typeface="David" pitchFamily="34" charset="-79"/>
                <a:cs typeface="David" pitchFamily="34" charset="-79"/>
              </a:rPr>
              <a:t>Warren</a:t>
            </a:r>
            <a:endParaRPr lang="en-AU" sz="6000" dirty="0">
              <a:latin typeface="David" pitchFamily="34" charset="-79"/>
              <a:cs typeface="David" pitchFamily="34" charset="-79"/>
            </a:endParaRPr>
          </a:p>
        </p:txBody>
      </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285720" y="0"/>
            <a:ext cx="5286411" cy="6755696"/>
          </a:xfrm>
          <a:prstGeom prst="rect">
            <a:avLst/>
          </a:prstGeom>
          <a:noFill/>
        </p:spPr>
        <p:txBody>
          <a:bodyPr wrap="square" rtlCol="0">
            <a:spAutoFit/>
          </a:bodyPr>
          <a:lstStyle/>
          <a:p>
            <a:pPr algn="ctr"/>
            <a:r>
              <a:rPr lang="en-AU" sz="4000" u="sng" dirty="0" smtClean="0">
                <a:solidFill>
                  <a:srgbClr val="0000FF"/>
                </a:solidFill>
              </a:rPr>
              <a:t>Three Questions We Still Have:</a:t>
            </a:r>
          </a:p>
          <a:p>
            <a:endParaRPr lang="en-AU" dirty="0" smtClean="0">
              <a:solidFill>
                <a:srgbClr val="0070C0"/>
              </a:solidFill>
            </a:endParaRPr>
          </a:p>
          <a:p>
            <a:pPr algn="just">
              <a:buFont typeface="Arial" pitchFamily="34" charset="0"/>
              <a:buChar char="•"/>
            </a:pPr>
            <a:r>
              <a:rPr lang="en-AU" sz="3500" dirty="0" smtClean="0">
                <a:solidFill>
                  <a:schemeClr val="accent6">
                    <a:lumMod val="75000"/>
                  </a:schemeClr>
                </a:solidFill>
              </a:rPr>
              <a:t>   </a:t>
            </a:r>
            <a:r>
              <a:rPr lang="en-AU" sz="3000" dirty="0" smtClean="0">
                <a:solidFill>
                  <a:schemeClr val="accent6">
                    <a:lumMod val="75000"/>
                  </a:schemeClr>
                </a:solidFill>
              </a:rPr>
              <a:t>“How best can we utilise all staff talents and gifts?”</a:t>
            </a:r>
          </a:p>
          <a:p>
            <a:pPr algn="just"/>
            <a:endParaRPr lang="en-AU" sz="3000" dirty="0" smtClean="0">
              <a:solidFill>
                <a:schemeClr val="accent6">
                  <a:lumMod val="75000"/>
                </a:schemeClr>
              </a:solidFill>
            </a:endParaRPr>
          </a:p>
          <a:p>
            <a:pPr algn="just">
              <a:buFont typeface="Arial" pitchFamily="34" charset="0"/>
              <a:buChar char="•"/>
            </a:pPr>
            <a:r>
              <a:rPr lang="en-AU" sz="3000" dirty="0" smtClean="0">
                <a:solidFill>
                  <a:schemeClr val="accent6">
                    <a:lumMod val="75000"/>
                  </a:schemeClr>
                </a:solidFill>
              </a:rPr>
              <a:t>   </a:t>
            </a:r>
            <a:r>
              <a:rPr lang="en-AU" sz="3000" dirty="0" smtClean="0">
                <a:solidFill>
                  <a:srgbClr val="0000FF"/>
                </a:solidFill>
              </a:rPr>
              <a:t>“How can we continue to improve with our positive role modelling in our school community?</a:t>
            </a:r>
          </a:p>
          <a:p>
            <a:pPr algn="just"/>
            <a:endParaRPr lang="en-AU" sz="3000" dirty="0" smtClean="0">
              <a:solidFill>
                <a:schemeClr val="accent6">
                  <a:lumMod val="75000"/>
                </a:schemeClr>
              </a:solidFill>
            </a:endParaRPr>
          </a:p>
          <a:p>
            <a:pPr algn="just">
              <a:buFont typeface="Arial" pitchFamily="34" charset="0"/>
              <a:buChar char="•"/>
            </a:pPr>
            <a:r>
              <a:rPr lang="en-AU" sz="3000" dirty="0" smtClean="0">
                <a:solidFill>
                  <a:schemeClr val="accent6">
                    <a:lumMod val="75000"/>
                  </a:schemeClr>
                </a:solidFill>
              </a:rPr>
              <a:t>   “How can we follow up on processes in our busy environment?”</a:t>
            </a:r>
            <a:endParaRPr lang="en-AU" sz="3000" dirty="0">
              <a:solidFill>
                <a:schemeClr val="accent6">
                  <a:lumMod val="75000"/>
                </a:schemeClr>
              </a:solidFill>
            </a:endParaRPr>
          </a:p>
        </p:txBody>
      </p:sp>
      <p:pic>
        <p:nvPicPr>
          <p:cNvPr id="3" name="Picture 2" descr="questions2.gif"/>
          <p:cNvPicPr>
            <a:picLocks noChangeAspect="1"/>
          </p:cNvPicPr>
          <p:nvPr/>
        </p:nvPicPr>
        <p:blipFill>
          <a:blip r:embed="rId2" cstate="print"/>
          <a:stretch>
            <a:fillRect/>
          </a:stretch>
        </p:blipFill>
        <p:spPr>
          <a:xfrm>
            <a:off x="5915025" y="0"/>
            <a:ext cx="3228975" cy="6858000"/>
          </a:xfrm>
          <a:prstGeom prst="rect">
            <a:avLst/>
          </a:prstGeom>
        </p:spPr>
      </p:pic>
    </p:spTree>
  </p:cSld>
  <p:clrMapOvr>
    <a:masterClrMapping/>
  </p:clrMapOvr>
  <p:transition spd="med">
    <p:blinds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1602" y="1785926"/>
            <a:ext cx="8229600" cy="1143000"/>
          </a:xfrm>
        </p:spPr>
        <p:txBody>
          <a:bodyPr>
            <a:noAutofit/>
          </a:bodyPr>
          <a:lstStyle/>
          <a:p>
            <a:r>
              <a:rPr lang="en-AU" sz="8000" dirty="0" smtClean="0">
                <a:solidFill>
                  <a:srgbClr val="FF0000"/>
                </a:solidFill>
              </a:rPr>
              <a:t>ICT </a:t>
            </a:r>
            <a:br>
              <a:rPr lang="en-AU" sz="8000" dirty="0" smtClean="0">
                <a:solidFill>
                  <a:srgbClr val="FF0000"/>
                </a:solidFill>
              </a:rPr>
            </a:br>
            <a:r>
              <a:rPr lang="en-AU" sz="8000" dirty="0" smtClean="0">
                <a:solidFill>
                  <a:srgbClr val="FF0000"/>
                </a:solidFill>
              </a:rPr>
              <a:t>Focus</a:t>
            </a:r>
            <a:endParaRPr lang="en-AU" sz="8000" dirty="0">
              <a:solidFill>
                <a:srgbClr val="FF0000"/>
              </a:solidFill>
            </a:endParaRPr>
          </a:p>
        </p:txBody>
      </p:sp>
    </p:spTree>
  </p:cSld>
  <p:clrMapOvr>
    <a:masterClrMapping/>
  </p:clrMapOvr>
  <p:transition spd="med">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9" y="285728"/>
            <a:ext cx="8572560" cy="5909310"/>
          </a:xfrm>
          <a:prstGeom prst="rect">
            <a:avLst/>
          </a:prstGeom>
          <a:noFill/>
        </p:spPr>
        <p:txBody>
          <a:bodyPr wrap="square" rtlCol="0">
            <a:spAutoFit/>
          </a:bodyPr>
          <a:lstStyle/>
          <a:p>
            <a:pPr algn="ctr"/>
            <a:r>
              <a:rPr lang="en-AU" sz="4500" u="sng" dirty="0" smtClean="0">
                <a:solidFill>
                  <a:srgbClr val="FF0000"/>
                </a:solidFill>
              </a:rPr>
              <a:t>What Did We Set Out To Do?</a:t>
            </a:r>
          </a:p>
          <a:p>
            <a:endParaRPr lang="en-AU" dirty="0" smtClean="0"/>
          </a:p>
          <a:p>
            <a:pPr algn="just"/>
            <a:endParaRPr lang="en-AU" sz="3500" dirty="0" smtClean="0"/>
          </a:p>
          <a:p>
            <a:pPr algn="just"/>
            <a:r>
              <a:rPr lang="en-AU" sz="3500" dirty="0" smtClean="0">
                <a:solidFill>
                  <a:srgbClr val="0000FF"/>
                </a:solidFill>
              </a:rPr>
              <a:t>At St Mary’s we set out to integrate ICT into our programs and classroom practices. In doing so we strive to ensure students learning is based on best practice and learning styles (especially those of the new ‘21</a:t>
            </a:r>
            <a:r>
              <a:rPr lang="en-AU" sz="3500" baseline="30000" dirty="0" smtClean="0">
                <a:solidFill>
                  <a:srgbClr val="0000FF"/>
                </a:solidFill>
              </a:rPr>
              <a:t>st</a:t>
            </a:r>
            <a:r>
              <a:rPr lang="en-AU" sz="3500" dirty="0" smtClean="0">
                <a:solidFill>
                  <a:srgbClr val="0000FF"/>
                </a:solidFill>
              </a:rPr>
              <a:t> Century’ learners); whilst developing staff’s confidence, competence and efficiency of ICT use in the classrooms across all Key Learning Areas.</a:t>
            </a:r>
            <a:endParaRPr lang="en-AU" sz="3500" dirty="0">
              <a:solidFill>
                <a:srgbClr val="0000FF"/>
              </a:solidFill>
            </a:endParaRPr>
          </a:p>
        </p:txBody>
      </p:sp>
    </p:spTree>
  </p:cSld>
  <p:clrMapOvr>
    <a:masterClrMapping/>
  </p:clrMapOvr>
  <p:transition spd="med">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0" y="142852"/>
            <a:ext cx="9144000" cy="2554545"/>
          </a:xfrm>
          <a:prstGeom prst="rect">
            <a:avLst/>
          </a:prstGeom>
          <a:noFill/>
        </p:spPr>
        <p:txBody>
          <a:bodyPr wrap="square" rtlCol="0">
            <a:spAutoFit/>
          </a:bodyPr>
          <a:lstStyle/>
          <a:p>
            <a:pPr algn="ctr"/>
            <a:r>
              <a:rPr lang="en-AU" sz="3000" u="sng" dirty="0" smtClean="0">
                <a:solidFill>
                  <a:srgbClr val="7030A0"/>
                </a:solidFill>
              </a:rPr>
              <a:t>Why Is ICT Our Focus?</a:t>
            </a:r>
          </a:p>
          <a:p>
            <a:pPr algn="just"/>
            <a:endParaRPr lang="en-AU" sz="2000" dirty="0" smtClean="0"/>
          </a:p>
          <a:p>
            <a:pPr algn="just">
              <a:buFont typeface="Arial" pitchFamily="34" charset="0"/>
              <a:buChar char="•"/>
            </a:pPr>
            <a:r>
              <a:rPr lang="en-AU" sz="2200" dirty="0" smtClean="0">
                <a:solidFill>
                  <a:srgbClr val="FFFF00"/>
                </a:solidFill>
              </a:rPr>
              <a:t>   To keep students and staff up-to-date with technological advances in society.</a:t>
            </a:r>
          </a:p>
          <a:p>
            <a:pPr algn="just">
              <a:buFont typeface="Arial" pitchFamily="34" charset="0"/>
              <a:buChar char="•"/>
            </a:pPr>
            <a:r>
              <a:rPr lang="en-AU" sz="2200" dirty="0" smtClean="0">
                <a:solidFill>
                  <a:srgbClr val="FFFF00"/>
                </a:solidFill>
              </a:rPr>
              <a:t>   To practice the changing and developing methods of teaching and learning for both students and staff</a:t>
            </a:r>
          </a:p>
          <a:p>
            <a:pPr algn="just">
              <a:buFont typeface="Arial" pitchFamily="34" charset="0"/>
              <a:buChar char="•"/>
            </a:pPr>
            <a:r>
              <a:rPr lang="en-AU" sz="2200" dirty="0" smtClean="0">
                <a:solidFill>
                  <a:srgbClr val="FFFF00"/>
                </a:solidFill>
              </a:rPr>
              <a:t>   To follow diocese and government policies regarding ICT in NSW schools. </a:t>
            </a:r>
          </a:p>
          <a:p>
            <a:pPr algn="just">
              <a:buFont typeface="Arial" pitchFamily="34" charset="0"/>
              <a:buChar char="•"/>
            </a:pPr>
            <a:r>
              <a:rPr lang="en-AU" sz="2200" dirty="0" smtClean="0">
                <a:solidFill>
                  <a:srgbClr val="FFFF00"/>
                </a:solidFill>
              </a:rPr>
              <a:t>   To enable our children to become successful using various methods</a:t>
            </a:r>
            <a:endParaRPr lang="en-AU" sz="2200" dirty="0">
              <a:solidFill>
                <a:srgbClr val="FFFF00"/>
              </a:solidFill>
            </a:endParaRPr>
          </a:p>
        </p:txBody>
      </p:sp>
      <p:pic>
        <p:nvPicPr>
          <p:cNvPr id="5" name="Picture 4" descr="interactive-whiteboards2.jpg"/>
          <p:cNvPicPr>
            <a:picLocks noChangeAspect="1"/>
          </p:cNvPicPr>
          <p:nvPr/>
        </p:nvPicPr>
        <p:blipFill>
          <a:blip r:embed="rId2" cstate="print"/>
          <a:stretch>
            <a:fillRect/>
          </a:stretch>
        </p:blipFill>
        <p:spPr>
          <a:xfrm>
            <a:off x="0" y="2643182"/>
            <a:ext cx="9144000" cy="4214818"/>
          </a:xfrm>
          <a:prstGeom prst="rect">
            <a:avLst/>
          </a:prstGeom>
        </p:spPr>
      </p:pic>
    </p:spTree>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8" y="214290"/>
            <a:ext cx="8358246" cy="6247864"/>
          </a:xfrm>
          <a:prstGeom prst="rect">
            <a:avLst/>
          </a:prstGeom>
          <a:noFill/>
        </p:spPr>
        <p:txBody>
          <a:bodyPr wrap="square" rtlCol="0">
            <a:spAutoFit/>
          </a:bodyPr>
          <a:lstStyle/>
          <a:p>
            <a:pPr algn="ctr"/>
            <a:r>
              <a:rPr lang="en-AU" sz="4000" u="sng" dirty="0" smtClean="0">
                <a:solidFill>
                  <a:srgbClr val="00B050"/>
                </a:solidFill>
              </a:rPr>
              <a:t>What Have We Done?</a:t>
            </a:r>
          </a:p>
          <a:p>
            <a:endParaRPr lang="en-AU" sz="3000" dirty="0" smtClean="0"/>
          </a:p>
          <a:p>
            <a:endParaRPr lang="en-AU" sz="3000" dirty="0" smtClean="0"/>
          </a:p>
          <a:p>
            <a:pPr algn="just">
              <a:buFont typeface="Arial" pitchFamily="34" charset="0"/>
              <a:buChar char="•"/>
            </a:pPr>
            <a:r>
              <a:rPr lang="en-AU" sz="3000" dirty="0" smtClean="0">
                <a:solidFill>
                  <a:srgbClr val="FF0000"/>
                </a:solidFill>
              </a:rPr>
              <a:t>   We have installed interactive whiteboards into all, but one classroom. </a:t>
            </a:r>
          </a:p>
          <a:p>
            <a:pPr algn="just">
              <a:buFont typeface="Arial" pitchFamily="34" charset="0"/>
              <a:buChar char="•"/>
            </a:pPr>
            <a:r>
              <a:rPr lang="en-AU" sz="3000" dirty="0" smtClean="0">
                <a:solidFill>
                  <a:srgbClr val="FF0000"/>
                </a:solidFill>
              </a:rPr>
              <a:t>   We have installed current software and printers for ICT use</a:t>
            </a:r>
          </a:p>
          <a:p>
            <a:pPr algn="just">
              <a:buFont typeface="Arial" pitchFamily="34" charset="0"/>
              <a:buChar char="•"/>
            </a:pPr>
            <a:r>
              <a:rPr lang="en-AU" sz="3000" dirty="0" smtClean="0">
                <a:solidFill>
                  <a:srgbClr val="FF0000"/>
                </a:solidFill>
              </a:rPr>
              <a:t>   We have been in-serviced on the use of ICT in the classroom. These in-services have included information regarding software, hardware and useful websites.</a:t>
            </a:r>
          </a:p>
          <a:p>
            <a:pPr algn="just">
              <a:buFont typeface="Arial" pitchFamily="34" charset="0"/>
              <a:buChar char="•"/>
            </a:pPr>
            <a:r>
              <a:rPr lang="en-AU" sz="3000" dirty="0" smtClean="0">
                <a:solidFill>
                  <a:srgbClr val="FF0000"/>
                </a:solidFill>
              </a:rPr>
              <a:t>   Continuing emails to all staff regarding current resources and tips. </a:t>
            </a:r>
            <a:endParaRPr lang="en-AU" sz="3000" dirty="0">
              <a:solidFill>
                <a:srgbClr val="FF0000"/>
              </a:solidFill>
            </a:endParaRPr>
          </a:p>
        </p:txBody>
      </p:sp>
    </p:spTree>
  </p:cSld>
  <p:clrMapOvr>
    <a:masterClrMapping/>
  </p:clrMapOvr>
  <p:transition spd="med">
    <p:wheel spokes="8"/>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8" y="0"/>
            <a:ext cx="8429684" cy="6524863"/>
          </a:xfrm>
          <a:prstGeom prst="rect">
            <a:avLst/>
          </a:prstGeom>
          <a:noFill/>
        </p:spPr>
        <p:txBody>
          <a:bodyPr wrap="square" rtlCol="0">
            <a:spAutoFit/>
          </a:bodyPr>
          <a:lstStyle/>
          <a:p>
            <a:pPr algn="ctr"/>
            <a:r>
              <a:rPr lang="en-AU" sz="4000" u="sng" dirty="0" smtClean="0">
                <a:solidFill>
                  <a:srgbClr val="7030A0"/>
                </a:solidFill>
              </a:rPr>
              <a:t>How successful have we been?</a:t>
            </a:r>
          </a:p>
          <a:p>
            <a:endParaRPr lang="en-AU" dirty="0" smtClean="0"/>
          </a:p>
          <a:p>
            <a:pPr algn="just"/>
            <a:endParaRPr lang="en-AU" sz="3000" dirty="0" smtClean="0"/>
          </a:p>
          <a:p>
            <a:pPr algn="just"/>
            <a:endParaRPr lang="en-AU" sz="3000" dirty="0" smtClean="0"/>
          </a:p>
          <a:p>
            <a:pPr algn="just"/>
            <a:endParaRPr lang="en-AU" sz="3000" dirty="0" smtClean="0"/>
          </a:p>
          <a:p>
            <a:pPr algn="just"/>
            <a:endParaRPr lang="en-AU" sz="3000" dirty="0" smtClean="0"/>
          </a:p>
          <a:p>
            <a:pPr algn="just"/>
            <a:endParaRPr lang="en-AU" sz="3000" dirty="0" smtClean="0">
              <a:solidFill>
                <a:srgbClr val="0000FF"/>
              </a:solidFill>
            </a:endParaRPr>
          </a:p>
          <a:p>
            <a:pPr algn="just"/>
            <a:endParaRPr lang="en-AU" sz="3000" dirty="0" smtClean="0">
              <a:solidFill>
                <a:srgbClr val="0000FF"/>
              </a:solidFill>
            </a:endParaRPr>
          </a:p>
          <a:p>
            <a:pPr algn="just"/>
            <a:r>
              <a:rPr lang="en-AU" sz="3000" dirty="0" smtClean="0">
                <a:solidFill>
                  <a:srgbClr val="0000FF"/>
                </a:solidFill>
              </a:rPr>
              <a:t>All staff, and in particular students, are making steady progress with their own ICT development. </a:t>
            </a:r>
          </a:p>
          <a:p>
            <a:pPr algn="just"/>
            <a:endParaRPr lang="en-AU" sz="3000" dirty="0" smtClean="0">
              <a:solidFill>
                <a:srgbClr val="0000FF"/>
              </a:solidFill>
            </a:endParaRPr>
          </a:p>
          <a:p>
            <a:pPr algn="just"/>
            <a:r>
              <a:rPr lang="en-AU" sz="3000" dirty="0" smtClean="0">
                <a:solidFill>
                  <a:srgbClr val="0000FF"/>
                </a:solidFill>
              </a:rPr>
              <a:t>All stakeholders involved are positive and willing to risk take, willing to achieve what was previously unheard of in the classroom. </a:t>
            </a:r>
            <a:endParaRPr lang="en-AU" sz="3000" dirty="0">
              <a:solidFill>
                <a:srgbClr val="0000FF"/>
              </a:solidFill>
            </a:endParaRPr>
          </a:p>
        </p:txBody>
      </p:sp>
      <p:pic>
        <p:nvPicPr>
          <p:cNvPr id="5" name="Picture 4" descr="kids on laptop.png"/>
          <p:cNvPicPr>
            <a:picLocks noChangeAspect="1"/>
          </p:cNvPicPr>
          <p:nvPr/>
        </p:nvPicPr>
        <p:blipFill>
          <a:blip r:embed="rId2" cstate="print"/>
          <a:stretch>
            <a:fillRect/>
          </a:stretch>
        </p:blipFill>
        <p:spPr>
          <a:xfrm>
            <a:off x="785786" y="714356"/>
            <a:ext cx="7715272" cy="278608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pull dir="l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8" y="214290"/>
            <a:ext cx="8501122" cy="3570208"/>
          </a:xfrm>
          <a:prstGeom prst="rect">
            <a:avLst/>
          </a:prstGeom>
          <a:noFill/>
        </p:spPr>
        <p:txBody>
          <a:bodyPr wrap="square" rtlCol="0">
            <a:spAutoFit/>
          </a:bodyPr>
          <a:lstStyle/>
          <a:p>
            <a:pPr algn="ctr"/>
            <a:r>
              <a:rPr lang="en-AU" sz="4000" u="sng" dirty="0" smtClean="0">
                <a:solidFill>
                  <a:srgbClr val="00B050"/>
                </a:solidFill>
              </a:rPr>
              <a:t>Three Challenges We’ve Come Across:</a:t>
            </a:r>
          </a:p>
          <a:p>
            <a:endParaRPr lang="en-AU" dirty="0" smtClean="0"/>
          </a:p>
          <a:p>
            <a:endParaRPr lang="en-AU" dirty="0" smtClean="0">
              <a:solidFill>
                <a:srgbClr val="FFC000"/>
              </a:solidFill>
            </a:endParaRPr>
          </a:p>
          <a:p>
            <a:pPr>
              <a:buFont typeface="Arial" pitchFamily="34" charset="0"/>
              <a:buChar char="•"/>
            </a:pPr>
            <a:r>
              <a:rPr lang="en-AU" sz="3000" dirty="0" smtClean="0">
                <a:solidFill>
                  <a:srgbClr val="FFC000"/>
                </a:solidFill>
              </a:rPr>
              <a:t>   Getting technology working – as it ‘should’ be</a:t>
            </a:r>
          </a:p>
          <a:p>
            <a:pPr>
              <a:buFont typeface="Arial" pitchFamily="34" charset="0"/>
              <a:buChar char="•"/>
            </a:pPr>
            <a:r>
              <a:rPr lang="en-AU" sz="3000" dirty="0" smtClean="0">
                <a:solidFill>
                  <a:srgbClr val="FFC000"/>
                </a:solidFill>
              </a:rPr>
              <a:t>   Lack of experience and hence confidence with technology</a:t>
            </a:r>
          </a:p>
          <a:p>
            <a:pPr>
              <a:buFont typeface="Arial" pitchFamily="34" charset="0"/>
              <a:buChar char="•"/>
            </a:pPr>
            <a:r>
              <a:rPr lang="en-AU" sz="3000" dirty="0" smtClean="0">
                <a:solidFill>
                  <a:srgbClr val="FFC000"/>
                </a:solidFill>
              </a:rPr>
              <a:t>   Compatibility of technology with various programs and/or devices – such as printers.</a:t>
            </a:r>
            <a:endParaRPr lang="en-AU" sz="3000" dirty="0">
              <a:solidFill>
                <a:srgbClr val="FFC000"/>
              </a:solidFill>
            </a:endParaRPr>
          </a:p>
        </p:txBody>
      </p:sp>
      <p:pic>
        <p:nvPicPr>
          <p:cNvPr id="5" name="Picture 4" descr="computer-problems.jpg"/>
          <p:cNvPicPr>
            <a:picLocks noChangeAspect="1"/>
          </p:cNvPicPr>
          <p:nvPr/>
        </p:nvPicPr>
        <p:blipFill>
          <a:blip r:embed="rId2" cstate="print"/>
          <a:stretch>
            <a:fillRect/>
          </a:stretch>
        </p:blipFill>
        <p:spPr>
          <a:xfrm>
            <a:off x="2714612" y="3929066"/>
            <a:ext cx="3829050" cy="2733675"/>
          </a:xfrm>
          <a:prstGeom prst="rect">
            <a:avLst/>
          </a:prstGeom>
        </p:spPr>
      </p:pic>
    </p:spTree>
  </p:cSld>
  <p:clrMapOvr>
    <a:masterClrMapping/>
  </p:clrMapOvr>
  <p:transition spd="med">
    <p:zoom dir="in"/>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0" y="0"/>
            <a:ext cx="9144000" cy="6817251"/>
          </a:xfrm>
          <a:prstGeom prst="rect">
            <a:avLst/>
          </a:prstGeom>
          <a:noFill/>
        </p:spPr>
        <p:txBody>
          <a:bodyPr wrap="square" rtlCol="0">
            <a:spAutoFit/>
          </a:bodyPr>
          <a:lstStyle/>
          <a:p>
            <a:pPr algn="ctr"/>
            <a:r>
              <a:rPr lang="en-AU" sz="3500" u="sng" dirty="0" smtClean="0">
                <a:solidFill>
                  <a:srgbClr val="FF0000"/>
                </a:solidFill>
              </a:rPr>
              <a:t>Three Things We’ve Learnt Along the Way:</a:t>
            </a:r>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endParaRPr lang="en-AU" dirty="0" smtClean="0"/>
          </a:p>
          <a:p>
            <a:pPr algn="just">
              <a:buFont typeface="Arial" pitchFamily="34" charset="0"/>
              <a:buChar char="•"/>
            </a:pPr>
            <a:r>
              <a:rPr lang="en-AU" sz="2500" dirty="0" smtClean="0">
                <a:solidFill>
                  <a:srgbClr val="0000FF"/>
                </a:solidFill>
              </a:rPr>
              <a:t>   </a:t>
            </a:r>
            <a:r>
              <a:rPr lang="en-AU" sz="3000" dirty="0" smtClean="0">
                <a:solidFill>
                  <a:srgbClr val="0000FF"/>
                </a:solidFill>
              </a:rPr>
              <a:t>The importance/significance to 21</a:t>
            </a:r>
            <a:r>
              <a:rPr lang="en-AU" sz="3000" baseline="30000" dirty="0" smtClean="0">
                <a:solidFill>
                  <a:srgbClr val="0000FF"/>
                </a:solidFill>
              </a:rPr>
              <a:t>st</a:t>
            </a:r>
            <a:r>
              <a:rPr lang="en-AU" sz="3000" dirty="0" smtClean="0">
                <a:solidFill>
                  <a:srgbClr val="0000FF"/>
                </a:solidFill>
              </a:rPr>
              <a:t> century learning styles</a:t>
            </a:r>
          </a:p>
          <a:p>
            <a:pPr algn="just">
              <a:buFont typeface="Arial" pitchFamily="34" charset="0"/>
              <a:buChar char="•"/>
            </a:pPr>
            <a:r>
              <a:rPr lang="en-AU" sz="3000" dirty="0" smtClean="0">
                <a:solidFill>
                  <a:srgbClr val="0000FF"/>
                </a:solidFill>
              </a:rPr>
              <a:t>   To be confident and prepared</a:t>
            </a:r>
          </a:p>
          <a:p>
            <a:pPr algn="just">
              <a:buFont typeface="Arial" pitchFamily="34" charset="0"/>
              <a:buChar char="•"/>
            </a:pPr>
            <a:r>
              <a:rPr lang="en-AU" sz="3000" dirty="0" smtClean="0">
                <a:solidFill>
                  <a:srgbClr val="0000FF"/>
                </a:solidFill>
              </a:rPr>
              <a:t>   The variety of websites/resources available for us to use. </a:t>
            </a:r>
            <a:endParaRPr lang="en-AU" sz="3000" dirty="0">
              <a:solidFill>
                <a:srgbClr val="0000FF"/>
              </a:solidFill>
            </a:endParaRPr>
          </a:p>
        </p:txBody>
      </p:sp>
      <p:pic>
        <p:nvPicPr>
          <p:cNvPr id="5" name="Picture 4" descr="ComputerGreatInvention.jpg"/>
          <p:cNvPicPr>
            <a:picLocks noChangeAspect="1"/>
          </p:cNvPicPr>
          <p:nvPr/>
        </p:nvPicPr>
        <p:blipFill>
          <a:blip r:embed="rId2" cstate="print"/>
          <a:stretch>
            <a:fillRect/>
          </a:stretch>
        </p:blipFill>
        <p:spPr>
          <a:xfrm>
            <a:off x="2285984" y="714356"/>
            <a:ext cx="4531360" cy="3302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strips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14282" y="285728"/>
            <a:ext cx="8572560" cy="3293209"/>
          </a:xfrm>
          <a:prstGeom prst="rect">
            <a:avLst/>
          </a:prstGeom>
          <a:noFill/>
        </p:spPr>
        <p:txBody>
          <a:bodyPr wrap="square" rtlCol="0">
            <a:spAutoFit/>
          </a:bodyPr>
          <a:lstStyle/>
          <a:p>
            <a:pPr algn="ctr"/>
            <a:r>
              <a:rPr lang="en-AU" sz="4000" u="sng" dirty="0" smtClean="0">
                <a:solidFill>
                  <a:srgbClr val="00B050"/>
                </a:solidFill>
              </a:rPr>
              <a:t>Three Questions We Still Have:</a:t>
            </a:r>
          </a:p>
          <a:p>
            <a:pPr algn="just"/>
            <a:r>
              <a:rPr lang="en-AU" dirty="0" smtClean="0"/>
              <a:t>  </a:t>
            </a:r>
          </a:p>
          <a:p>
            <a:pPr algn="just">
              <a:buFont typeface="Arial" pitchFamily="34" charset="0"/>
              <a:buChar char="•"/>
            </a:pPr>
            <a:r>
              <a:rPr lang="en-AU" sz="3000" dirty="0" smtClean="0">
                <a:solidFill>
                  <a:srgbClr val="7030A0"/>
                </a:solidFill>
              </a:rPr>
              <a:t>   How can we further expand technological use in classrooms? </a:t>
            </a:r>
          </a:p>
          <a:p>
            <a:pPr algn="just">
              <a:buFont typeface="Arial" pitchFamily="34" charset="0"/>
              <a:buChar char="•"/>
            </a:pPr>
            <a:r>
              <a:rPr lang="en-AU" sz="3000" dirty="0" smtClean="0">
                <a:solidFill>
                  <a:srgbClr val="7030A0"/>
                </a:solidFill>
              </a:rPr>
              <a:t>   Where can we get further funding?</a:t>
            </a:r>
          </a:p>
          <a:p>
            <a:pPr algn="just">
              <a:buFont typeface="Arial" pitchFamily="34" charset="0"/>
              <a:buChar char="•"/>
            </a:pPr>
            <a:r>
              <a:rPr lang="en-AU" sz="3000" dirty="0" smtClean="0">
                <a:solidFill>
                  <a:srgbClr val="7030A0"/>
                </a:solidFill>
              </a:rPr>
              <a:t>   What other resources are available to us, of which we are unaware?</a:t>
            </a:r>
            <a:endParaRPr lang="en-AU" sz="3000" dirty="0">
              <a:solidFill>
                <a:srgbClr val="7030A0"/>
              </a:solidFill>
            </a:endParaRPr>
          </a:p>
        </p:txBody>
      </p:sp>
      <p:pic>
        <p:nvPicPr>
          <p:cNvPr id="5" name="Picture 4" descr="computer questions.jpg"/>
          <p:cNvPicPr>
            <a:picLocks noChangeAspect="1"/>
          </p:cNvPicPr>
          <p:nvPr/>
        </p:nvPicPr>
        <p:blipFill>
          <a:blip r:embed="rId2" cstate="print"/>
          <a:stretch>
            <a:fillRect/>
          </a:stretch>
        </p:blipFill>
        <p:spPr>
          <a:xfrm>
            <a:off x="3214678" y="3643314"/>
            <a:ext cx="2990850" cy="304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transition spd="med">
    <p:push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071602" y="0"/>
            <a:ext cx="8229600" cy="4654560"/>
          </a:xfrm>
        </p:spPr>
        <p:txBody>
          <a:bodyPr>
            <a:normAutofit/>
          </a:bodyPr>
          <a:lstStyle/>
          <a:p>
            <a:r>
              <a:rPr lang="en-AU" sz="8000" dirty="0" smtClean="0">
                <a:solidFill>
                  <a:srgbClr val="FFFF00"/>
                </a:solidFill>
              </a:rPr>
              <a:t>Literacy</a:t>
            </a:r>
            <a:br>
              <a:rPr lang="en-AU" sz="8000" dirty="0" smtClean="0">
                <a:solidFill>
                  <a:srgbClr val="FFFF00"/>
                </a:solidFill>
              </a:rPr>
            </a:br>
            <a:r>
              <a:rPr lang="en-AU" sz="8000" dirty="0" smtClean="0">
                <a:solidFill>
                  <a:srgbClr val="FFFF00"/>
                </a:solidFill>
              </a:rPr>
              <a:t>Block</a:t>
            </a:r>
            <a:br>
              <a:rPr lang="en-AU" sz="8000" dirty="0" smtClean="0">
                <a:solidFill>
                  <a:srgbClr val="FFFF00"/>
                </a:solidFill>
              </a:rPr>
            </a:br>
            <a:r>
              <a:rPr lang="en-AU" sz="8000" dirty="0" smtClean="0">
                <a:solidFill>
                  <a:srgbClr val="FFFF00"/>
                </a:solidFill>
              </a:rPr>
              <a:t>Focus</a:t>
            </a:r>
            <a:endParaRPr lang="en-AU" sz="8000" dirty="0">
              <a:solidFill>
                <a:srgbClr val="FFFF00"/>
              </a:solidFill>
            </a:endParaRPr>
          </a:p>
        </p:txBody>
      </p:sp>
    </p:spTree>
  </p:cSld>
  <p:clrMapOvr>
    <a:masterClrMapping/>
  </p:clrMapOvr>
  <p:transition spd="med">
    <p:check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154230"/>
          </a:xfrm>
        </p:spPr>
        <p:txBody>
          <a:bodyPr>
            <a:noAutofit/>
          </a:bodyPr>
          <a:lstStyle/>
          <a:p>
            <a:r>
              <a:rPr lang="en-AU" sz="8000" b="1" i="1" dirty="0" smtClean="0">
                <a:solidFill>
                  <a:srgbClr val="7030A0"/>
                </a:solidFill>
                <a:latin typeface="Bradley Hand ITC" pitchFamily="66" charset="0"/>
              </a:rPr>
              <a:t>Our 3 Areas of Concentration:</a:t>
            </a:r>
            <a:endParaRPr lang="en-AU" sz="8000" b="1" i="1" dirty="0">
              <a:solidFill>
                <a:srgbClr val="7030A0"/>
              </a:solidFill>
              <a:latin typeface="Bradley Hand ITC" pitchFamily="66" charset="0"/>
            </a:endParaRPr>
          </a:p>
        </p:txBody>
      </p:sp>
      <p:sp>
        <p:nvSpPr>
          <p:cNvPr id="3" name="Content Placeholder 2"/>
          <p:cNvSpPr>
            <a:spLocks noGrp="1"/>
          </p:cNvSpPr>
          <p:nvPr>
            <p:ph idx="1"/>
          </p:nvPr>
        </p:nvSpPr>
        <p:spPr>
          <a:xfrm>
            <a:off x="500034" y="2928934"/>
            <a:ext cx="8229600" cy="3768733"/>
          </a:xfrm>
        </p:spPr>
        <p:txBody>
          <a:bodyPr>
            <a:normAutofit/>
          </a:bodyPr>
          <a:lstStyle/>
          <a:p>
            <a:pPr algn="ctr"/>
            <a:r>
              <a:rPr lang="en-AU" sz="6000" dirty="0" smtClean="0">
                <a:solidFill>
                  <a:srgbClr val="0000FF"/>
                </a:solidFill>
              </a:rPr>
              <a:t>For the ‘Common Good’</a:t>
            </a:r>
          </a:p>
          <a:p>
            <a:pPr algn="ctr"/>
            <a:r>
              <a:rPr lang="en-AU" sz="6000" dirty="0" smtClean="0">
                <a:solidFill>
                  <a:srgbClr val="FF0000"/>
                </a:solidFill>
              </a:rPr>
              <a:t>ICT Focus</a:t>
            </a:r>
          </a:p>
          <a:p>
            <a:pPr algn="ctr"/>
            <a:r>
              <a:rPr lang="en-AU" sz="6000" dirty="0" smtClean="0">
                <a:solidFill>
                  <a:srgbClr val="FFFF00"/>
                </a:solidFill>
              </a:rPr>
              <a:t>Literacy Block Focus</a:t>
            </a:r>
            <a:endParaRPr lang="en-AU" sz="6000" dirty="0">
              <a:solidFill>
                <a:srgbClr val="FFFF00"/>
              </a:solidFill>
            </a:endParaRPr>
          </a:p>
        </p:txBody>
      </p:sp>
    </p:spTree>
  </p:cSld>
  <p:clrMapOvr>
    <a:masterClrMapping/>
  </p:clrMapOvr>
  <p:transition spd="med">
    <p:checke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428597" y="0"/>
            <a:ext cx="8358246" cy="7263527"/>
          </a:xfrm>
          <a:prstGeom prst="rect">
            <a:avLst/>
          </a:prstGeom>
          <a:noFill/>
        </p:spPr>
        <p:txBody>
          <a:bodyPr wrap="square" rtlCol="0">
            <a:spAutoFit/>
          </a:bodyPr>
          <a:lstStyle/>
          <a:p>
            <a:pPr algn="ctr"/>
            <a:r>
              <a:rPr lang="en-AU" sz="4000" u="sng" dirty="0" smtClean="0">
                <a:solidFill>
                  <a:srgbClr val="7030A0"/>
                </a:solidFill>
              </a:rPr>
              <a:t>What Did We Set Out To Do?</a:t>
            </a:r>
          </a:p>
          <a:p>
            <a:endParaRPr lang="en-AU"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endParaRPr lang="en-AU" sz="3000" dirty="0" smtClean="0">
              <a:solidFill>
                <a:srgbClr val="7030A0"/>
              </a:solidFill>
            </a:endParaRPr>
          </a:p>
          <a:p>
            <a:pPr algn="just"/>
            <a:r>
              <a:rPr lang="en-AU" sz="3000" dirty="0" smtClean="0">
                <a:solidFill>
                  <a:srgbClr val="00B050"/>
                </a:solidFill>
              </a:rPr>
              <a:t>To ensure every class had an uninterrupted explicit teaching and learning English block, which integrated all required aspects. </a:t>
            </a:r>
          </a:p>
          <a:p>
            <a:endParaRPr lang="en-AU" dirty="0">
              <a:solidFill>
                <a:srgbClr val="7030A0"/>
              </a:solidFill>
            </a:endParaRPr>
          </a:p>
        </p:txBody>
      </p:sp>
      <p:pic>
        <p:nvPicPr>
          <p:cNvPr id="5" name="Picture 4" descr="teacher.jpg"/>
          <p:cNvPicPr>
            <a:picLocks noChangeAspect="1"/>
          </p:cNvPicPr>
          <p:nvPr/>
        </p:nvPicPr>
        <p:blipFill>
          <a:blip r:embed="rId2" cstate="print"/>
          <a:stretch>
            <a:fillRect/>
          </a:stretch>
        </p:blipFill>
        <p:spPr>
          <a:xfrm>
            <a:off x="1500166" y="785794"/>
            <a:ext cx="6246834" cy="4714908"/>
          </a:xfrm>
          <a:prstGeom prst="rect">
            <a:avLst/>
          </a:prstGeom>
        </p:spPr>
      </p:pic>
    </p:spTree>
  </p:cSld>
  <p:clrMapOvr>
    <a:masterClrMapping/>
  </p:clrMapOvr>
  <p:transition spd="med">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500034" y="357166"/>
            <a:ext cx="8358246" cy="3293209"/>
          </a:xfrm>
          <a:prstGeom prst="rect">
            <a:avLst/>
          </a:prstGeom>
          <a:noFill/>
        </p:spPr>
        <p:txBody>
          <a:bodyPr wrap="square" rtlCol="0">
            <a:spAutoFit/>
          </a:bodyPr>
          <a:lstStyle/>
          <a:p>
            <a:pPr algn="ctr"/>
            <a:r>
              <a:rPr lang="en-AU" sz="4000" u="sng" dirty="0" smtClean="0">
                <a:solidFill>
                  <a:srgbClr val="0000FF"/>
                </a:solidFill>
              </a:rPr>
              <a:t>Why Is The Literacy Block Our Focus?</a:t>
            </a:r>
          </a:p>
          <a:p>
            <a:endParaRPr lang="en-AU" dirty="0" smtClean="0">
              <a:solidFill>
                <a:srgbClr val="0000FF"/>
              </a:solidFill>
            </a:endParaRPr>
          </a:p>
          <a:p>
            <a:pPr algn="just">
              <a:buFont typeface="Arial" pitchFamily="34" charset="0"/>
              <a:buChar char="•"/>
            </a:pPr>
            <a:r>
              <a:rPr lang="en-AU" sz="3000" dirty="0" smtClean="0">
                <a:solidFill>
                  <a:srgbClr val="FFFF00"/>
                </a:solidFill>
              </a:rPr>
              <a:t>   To give students a better opportunity to learn</a:t>
            </a:r>
          </a:p>
          <a:p>
            <a:pPr algn="just">
              <a:buFont typeface="Arial" pitchFamily="34" charset="0"/>
              <a:buChar char="•"/>
            </a:pPr>
            <a:r>
              <a:rPr lang="en-AU" sz="3000" dirty="0" smtClean="0">
                <a:solidFill>
                  <a:srgbClr val="FFFF00"/>
                </a:solidFill>
              </a:rPr>
              <a:t>   </a:t>
            </a:r>
            <a:r>
              <a:rPr lang="en-AU" sz="3000" dirty="0" smtClean="0">
                <a:solidFill>
                  <a:srgbClr val="FFFF00"/>
                </a:solidFill>
              </a:rPr>
              <a:t>To </a:t>
            </a:r>
            <a:r>
              <a:rPr lang="en-AU" sz="3000" dirty="0" smtClean="0">
                <a:solidFill>
                  <a:srgbClr val="FFFF00"/>
                </a:solidFill>
              </a:rPr>
              <a:t>meet Smarter School’s National Plan outcomes relating to reading</a:t>
            </a:r>
          </a:p>
          <a:p>
            <a:pPr algn="just">
              <a:buFont typeface="Arial" pitchFamily="34" charset="0"/>
              <a:buChar char="•"/>
            </a:pPr>
            <a:r>
              <a:rPr lang="en-AU" sz="3000" dirty="0" smtClean="0">
                <a:solidFill>
                  <a:srgbClr val="FFFF00"/>
                </a:solidFill>
              </a:rPr>
              <a:t>   To ensure student results increase, based on National Partnerships.</a:t>
            </a:r>
            <a:endParaRPr lang="en-AU" sz="3000" dirty="0">
              <a:solidFill>
                <a:srgbClr val="FFFF00"/>
              </a:solidFill>
            </a:endParaRPr>
          </a:p>
        </p:txBody>
      </p:sp>
      <p:pic>
        <p:nvPicPr>
          <p:cNvPr id="5" name="Picture 4" descr="LITERACY_20LOGO.png"/>
          <p:cNvPicPr>
            <a:picLocks noChangeAspect="1"/>
          </p:cNvPicPr>
          <p:nvPr/>
        </p:nvPicPr>
        <p:blipFill>
          <a:blip r:embed="rId2" cstate="print"/>
          <a:stretch>
            <a:fillRect/>
          </a:stretch>
        </p:blipFill>
        <p:spPr>
          <a:xfrm>
            <a:off x="2571736" y="3714752"/>
            <a:ext cx="4382498" cy="301410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med">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85721" y="0"/>
            <a:ext cx="8501122" cy="6709529"/>
          </a:xfrm>
          <a:prstGeom prst="rect">
            <a:avLst/>
          </a:prstGeom>
          <a:noFill/>
        </p:spPr>
        <p:txBody>
          <a:bodyPr wrap="square" rtlCol="0">
            <a:spAutoFit/>
          </a:bodyPr>
          <a:lstStyle/>
          <a:p>
            <a:pPr algn="ctr"/>
            <a:r>
              <a:rPr lang="en-AU" sz="4000" u="sng" dirty="0" smtClean="0">
                <a:solidFill>
                  <a:srgbClr val="FF0000"/>
                </a:solidFill>
              </a:rPr>
              <a:t>What Have We Been Doing?</a:t>
            </a:r>
          </a:p>
          <a:p>
            <a:endParaRPr lang="en-AU" sz="4000" dirty="0" smtClean="0">
              <a:solidFill>
                <a:srgbClr val="FF0000"/>
              </a:solidFill>
            </a:endParaRPr>
          </a:p>
          <a:p>
            <a:pPr algn="just">
              <a:buFont typeface="Arial" pitchFamily="34" charset="0"/>
              <a:buChar char="•"/>
            </a:pPr>
            <a:r>
              <a:rPr lang="en-AU" sz="3500" dirty="0" smtClean="0">
                <a:solidFill>
                  <a:srgbClr val="7030A0"/>
                </a:solidFill>
              </a:rPr>
              <a:t>   Formalised the literacy block on our timetables</a:t>
            </a:r>
          </a:p>
          <a:p>
            <a:pPr algn="just"/>
            <a:endParaRPr lang="en-AU" sz="3500" dirty="0" smtClean="0">
              <a:solidFill>
                <a:srgbClr val="7030A0"/>
              </a:solidFill>
            </a:endParaRPr>
          </a:p>
          <a:p>
            <a:pPr algn="just">
              <a:buFont typeface="Arial" pitchFamily="34" charset="0"/>
              <a:buChar char="•"/>
            </a:pPr>
            <a:r>
              <a:rPr lang="en-AU" sz="3500" dirty="0" smtClean="0">
                <a:solidFill>
                  <a:srgbClr val="7030A0"/>
                </a:solidFill>
              </a:rPr>
              <a:t>   Familiarising ourselves with the different components of a literacy block</a:t>
            </a:r>
          </a:p>
          <a:p>
            <a:pPr algn="just"/>
            <a:endParaRPr lang="en-AU" sz="3500" dirty="0" smtClean="0">
              <a:solidFill>
                <a:srgbClr val="7030A0"/>
              </a:solidFill>
            </a:endParaRPr>
          </a:p>
          <a:p>
            <a:pPr algn="just">
              <a:buFont typeface="Arial" pitchFamily="34" charset="0"/>
              <a:buChar char="•"/>
            </a:pPr>
            <a:r>
              <a:rPr lang="en-AU" sz="3500" dirty="0" smtClean="0">
                <a:solidFill>
                  <a:srgbClr val="7030A0"/>
                </a:solidFill>
              </a:rPr>
              <a:t>   Professional development in-servicing</a:t>
            </a:r>
          </a:p>
          <a:p>
            <a:pPr algn="just"/>
            <a:endParaRPr lang="en-AU" sz="3500" dirty="0" smtClean="0">
              <a:solidFill>
                <a:srgbClr val="7030A0"/>
              </a:solidFill>
            </a:endParaRPr>
          </a:p>
          <a:p>
            <a:pPr algn="just">
              <a:buFont typeface="Arial" pitchFamily="34" charset="0"/>
              <a:buChar char="•"/>
            </a:pPr>
            <a:r>
              <a:rPr lang="en-AU" sz="3500" dirty="0" smtClean="0">
                <a:solidFill>
                  <a:srgbClr val="7030A0"/>
                </a:solidFill>
              </a:rPr>
              <a:t>   Increased the schools resources for teachers and students</a:t>
            </a:r>
            <a:endParaRPr lang="en-AU" sz="3500" dirty="0">
              <a:solidFill>
                <a:srgbClr val="7030A0"/>
              </a:solidFill>
            </a:endParaRPr>
          </a:p>
        </p:txBody>
      </p:sp>
    </p:spTree>
  </p:cSld>
  <p:clrMapOvr>
    <a:masterClrMapping/>
  </p:clrMapOvr>
  <p:transition spd="med">
    <p:blinds/>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85721" y="214290"/>
            <a:ext cx="8501122" cy="2831544"/>
          </a:xfrm>
          <a:prstGeom prst="rect">
            <a:avLst/>
          </a:prstGeom>
          <a:noFill/>
        </p:spPr>
        <p:txBody>
          <a:bodyPr wrap="square" rtlCol="0">
            <a:spAutoFit/>
          </a:bodyPr>
          <a:lstStyle/>
          <a:p>
            <a:pPr algn="ctr"/>
            <a:r>
              <a:rPr lang="en-AU" sz="4000" u="sng" dirty="0" smtClean="0">
                <a:solidFill>
                  <a:srgbClr val="00B050"/>
                </a:solidFill>
              </a:rPr>
              <a:t>How successful have we been?</a:t>
            </a:r>
          </a:p>
          <a:p>
            <a:endParaRPr lang="en-AU" dirty="0" smtClean="0">
              <a:solidFill>
                <a:srgbClr val="00B050"/>
              </a:solidFill>
            </a:endParaRPr>
          </a:p>
          <a:p>
            <a:endParaRPr lang="en-AU" sz="3000" dirty="0" smtClean="0">
              <a:solidFill>
                <a:srgbClr val="FFFF00"/>
              </a:solidFill>
            </a:endParaRPr>
          </a:p>
          <a:p>
            <a:r>
              <a:rPr lang="en-AU" sz="3000" dirty="0" smtClean="0">
                <a:solidFill>
                  <a:srgbClr val="FFFF00"/>
                </a:solidFill>
              </a:rPr>
              <a:t>In the opinion of the staff, we feel we have been very successful in implementing an uninterrupted literacy block. </a:t>
            </a:r>
            <a:endParaRPr lang="en-AU" sz="3000" dirty="0">
              <a:solidFill>
                <a:srgbClr val="FFFF00"/>
              </a:solidFill>
            </a:endParaRPr>
          </a:p>
        </p:txBody>
      </p:sp>
      <p:pic>
        <p:nvPicPr>
          <p:cNvPr id="5" name="Picture 4" descr="DiscoveryChallenge.gif"/>
          <p:cNvPicPr>
            <a:picLocks noChangeAspect="1"/>
          </p:cNvPicPr>
          <p:nvPr/>
        </p:nvPicPr>
        <p:blipFill>
          <a:blip r:embed="rId2" cstate="print"/>
          <a:stretch>
            <a:fillRect/>
          </a:stretch>
        </p:blipFill>
        <p:spPr>
          <a:xfrm>
            <a:off x="2214546" y="2786058"/>
            <a:ext cx="4343535" cy="3793354"/>
          </a:xfrm>
          <a:prstGeom prst="rect">
            <a:avLst/>
          </a:prstGeom>
        </p:spPr>
      </p:pic>
    </p:spTree>
  </p:cSld>
  <p:clrMapOvr>
    <a:masterClrMapping/>
  </p:clrMapOvr>
  <p:transition spd="med">
    <p:wheel spokes="2"/>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8" y="0"/>
            <a:ext cx="3714776" cy="6555641"/>
          </a:xfrm>
          <a:prstGeom prst="rect">
            <a:avLst/>
          </a:prstGeom>
          <a:noFill/>
        </p:spPr>
        <p:txBody>
          <a:bodyPr wrap="square" rtlCol="0">
            <a:spAutoFit/>
          </a:bodyPr>
          <a:lstStyle/>
          <a:p>
            <a:pPr algn="ctr"/>
            <a:r>
              <a:rPr lang="en-AU" sz="4000" u="sng" dirty="0" smtClean="0">
                <a:solidFill>
                  <a:srgbClr val="0000FF"/>
                </a:solidFill>
              </a:rPr>
              <a:t>Three Challenges We’ve Come Across:</a:t>
            </a:r>
          </a:p>
          <a:p>
            <a:pPr algn="just"/>
            <a:endParaRPr lang="en-AU" sz="3000" dirty="0" smtClean="0">
              <a:solidFill>
                <a:srgbClr val="FF0000"/>
              </a:solidFill>
            </a:endParaRPr>
          </a:p>
          <a:p>
            <a:pPr algn="just">
              <a:buFont typeface="Arial" pitchFamily="34" charset="0"/>
              <a:buChar char="•"/>
            </a:pPr>
            <a:r>
              <a:rPr lang="en-AU" sz="3000" dirty="0" smtClean="0">
                <a:solidFill>
                  <a:srgbClr val="FF0000"/>
                </a:solidFill>
              </a:rPr>
              <a:t>   Timetabling</a:t>
            </a:r>
          </a:p>
          <a:p>
            <a:pPr algn="just"/>
            <a:endParaRPr lang="en-AU" sz="3000" dirty="0" smtClean="0">
              <a:solidFill>
                <a:srgbClr val="FF0000"/>
              </a:solidFill>
            </a:endParaRPr>
          </a:p>
          <a:p>
            <a:pPr algn="just">
              <a:buFont typeface="Arial" pitchFamily="34" charset="0"/>
              <a:buChar char="•"/>
            </a:pPr>
            <a:r>
              <a:rPr lang="en-AU" sz="3000" dirty="0" smtClean="0">
                <a:solidFill>
                  <a:srgbClr val="FF0000"/>
                </a:solidFill>
              </a:rPr>
              <a:t>   Seeking better ways to record the required information</a:t>
            </a:r>
          </a:p>
          <a:p>
            <a:pPr algn="just"/>
            <a:endParaRPr lang="en-AU" sz="3000" dirty="0" smtClean="0">
              <a:solidFill>
                <a:srgbClr val="FF0000"/>
              </a:solidFill>
            </a:endParaRPr>
          </a:p>
          <a:p>
            <a:pPr algn="just">
              <a:buFont typeface="Arial" pitchFamily="34" charset="0"/>
              <a:buChar char="•"/>
            </a:pPr>
            <a:r>
              <a:rPr lang="en-AU" sz="3000" dirty="0" smtClean="0">
                <a:solidFill>
                  <a:srgbClr val="FF0000"/>
                </a:solidFill>
              </a:rPr>
              <a:t>   Balancing the literacy block with other KLA’s</a:t>
            </a:r>
          </a:p>
        </p:txBody>
      </p:sp>
      <p:pic>
        <p:nvPicPr>
          <p:cNvPr id="5" name="Picture 4" descr="challenge.jpg"/>
          <p:cNvPicPr>
            <a:picLocks noChangeAspect="1"/>
          </p:cNvPicPr>
          <p:nvPr/>
        </p:nvPicPr>
        <p:blipFill>
          <a:blip r:embed="rId2" cstate="print"/>
          <a:stretch>
            <a:fillRect/>
          </a:stretch>
        </p:blipFill>
        <p:spPr>
          <a:xfrm>
            <a:off x="4589859" y="0"/>
            <a:ext cx="4554141" cy="6143644"/>
          </a:xfrm>
          <a:prstGeom prst="rect">
            <a:avLst/>
          </a:prstGeom>
        </p:spPr>
      </p:pic>
      <p:sp>
        <p:nvSpPr>
          <p:cNvPr id="6" name="TextBox 5"/>
          <p:cNvSpPr txBox="1"/>
          <p:nvPr/>
        </p:nvSpPr>
        <p:spPr>
          <a:xfrm>
            <a:off x="5643570" y="6143644"/>
            <a:ext cx="2847254" cy="553998"/>
          </a:xfrm>
          <a:prstGeom prst="rect">
            <a:avLst/>
          </a:prstGeom>
          <a:noFill/>
        </p:spPr>
        <p:txBody>
          <a:bodyPr wrap="none" rtlCol="0">
            <a:spAutoFit/>
          </a:bodyPr>
          <a:lstStyle/>
          <a:p>
            <a:r>
              <a:rPr lang="en-AU" sz="3000" dirty="0" smtClean="0">
                <a:solidFill>
                  <a:srgbClr val="00B050"/>
                </a:solidFill>
              </a:rPr>
              <a:t>The Challenge ... </a:t>
            </a:r>
            <a:endParaRPr lang="en-AU" sz="3000" dirty="0">
              <a:solidFill>
                <a:srgbClr val="00B050"/>
              </a:solidFill>
            </a:endParaRPr>
          </a:p>
        </p:txBody>
      </p:sp>
    </p:spTree>
  </p:cSld>
  <p:clrMapOvr>
    <a:masterClrMapping/>
  </p:clrMapOvr>
  <p:transition spd="med">
    <p:randomBa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428596" y="214290"/>
            <a:ext cx="8286808" cy="6632585"/>
          </a:xfrm>
          <a:prstGeom prst="rect">
            <a:avLst/>
          </a:prstGeom>
          <a:noFill/>
        </p:spPr>
        <p:txBody>
          <a:bodyPr wrap="square" rtlCol="0">
            <a:spAutoFit/>
          </a:bodyPr>
          <a:lstStyle/>
          <a:p>
            <a:pPr algn="ctr"/>
            <a:r>
              <a:rPr lang="en-AU" sz="4000" u="sng" dirty="0" smtClean="0">
                <a:solidFill>
                  <a:srgbClr val="7030A0"/>
                </a:solidFill>
              </a:rPr>
              <a:t>Three Things We Have Learnt Along the Way:</a:t>
            </a:r>
          </a:p>
          <a:p>
            <a:pPr algn="just"/>
            <a:endParaRPr lang="en-AU" sz="3000" dirty="0" smtClean="0">
              <a:solidFill>
                <a:schemeClr val="accent4">
                  <a:lumMod val="60000"/>
                  <a:lumOff val="40000"/>
                </a:schemeClr>
              </a:solidFill>
            </a:endParaRPr>
          </a:p>
          <a:p>
            <a:pPr algn="just">
              <a:buFont typeface="Arial" pitchFamily="34" charset="0"/>
              <a:buChar char="•"/>
            </a:pPr>
            <a:r>
              <a:rPr lang="en-AU" sz="3000" dirty="0" smtClean="0">
                <a:solidFill>
                  <a:srgbClr val="FFFF00"/>
                </a:solidFill>
              </a:rPr>
              <a:t> </a:t>
            </a:r>
            <a:r>
              <a:rPr lang="en-AU" sz="3500" dirty="0" smtClean="0">
                <a:solidFill>
                  <a:srgbClr val="FFFF00"/>
                </a:solidFill>
              </a:rPr>
              <a:t>  To take smaller steps at first, moving onto the bigger picture...</a:t>
            </a:r>
          </a:p>
          <a:p>
            <a:pPr algn="just">
              <a:buFont typeface="Arial" pitchFamily="34" charset="0"/>
              <a:buChar char="•"/>
            </a:pPr>
            <a:endParaRPr lang="en-AU" sz="3500" dirty="0" smtClean="0">
              <a:solidFill>
                <a:srgbClr val="FFFF00"/>
              </a:solidFill>
            </a:endParaRPr>
          </a:p>
          <a:p>
            <a:pPr algn="just">
              <a:buFont typeface="Arial" pitchFamily="34" charset="0"/>
              <a:buChar char="•"/>
            </a:pPr>
            <a:r>
              <a:rPr lang="en-AU" sz="3500" dirty="0" smtClean="0">
                <a:solidFill>
                  <a:srgbClr val="FFFF00"/>
                </a:solidFill>
              </a:rPr>
              <a:t>   Professional development regarding modelled, guided, shared and independent reading</a:t>
            </a:r>
          </a:p>
          <a:p>
            <a:pPr algn="just">
              <a:buFont typeface="Arial" pitchFamily="34" charset="0"/>
              <a:buChar char="•"/>
            </a:pPr>
            <a:endParaRPr lang="en-AU" sz="3500" dirty="0" smtClean="0">
              <a:solidFill>
                <a:srgbClr val="FFFF00"/>
              </a:solidFill>
            </a:endParaRPr>
          </a:p>
          <a:p>
            <a:pPr algn="just">
              <a:buFont typeface="Arial" pitchFamily="34" charset="0"/>
              <a:buChar char="•"/>
            </a:pPr>
            <a:r>
              <a:rPr lang="en-AU" sz="3500" dirty="0" smtClean="0">
                <a:solidFill>
                  <a:srgbClr val="FFFF00"/>
                </a:solidFill>
              </a:rPr>
              <a:t>   The implementation of varied use of resources, especially in technology</a:t>
            </a:r>
            <a:endParaRPr lang="en-AU" sz="3500" dirty="0">
              <a:solidFill>
                <a:srgbClr val="7030A0"/>
              </a:solidFill>
            </a:endParaRPr>
          </a:p>
        </p:txBody>
      </p:sp>
    </p:spTree>
  </p:cSld>
  <p:clrMapOvr>
    <a:masterClrMapping/>
  </p:clrMapOvr>
  <p:transition spd="med">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85720" y="357166"/>
            <a:ext cx="8572560" cy="3477875"/>
          </a:xfrm>
          <a:prstGeom prst="rect">
            <a:avLst/>
          </a:prstGeom>
          <a:noFill/>
        </p:spPr>
        <p:txBody>
          <a:bodyPr wrap="square" rtlCol="0">
            <a:spAutoFit/>
          </a:bodyPr>
          <a:lstStyle/>
          <a:p>
            <a:pPr algn="ctr"/>
            <a:r>
              <a:rPr lang="en-AU" sz="4000" u="sng" dirty="0" smtClean="0">
                <a:solidFill>
                  <a:srgbClr val="00B050"/>
                </a:solidFill>
              </a:rPr>
              <a:t>Three Questions We Still Have:</a:t>
            </a:r>
          </a:p>
          <a:p>
            <a:endParaRPr lang="en-AU" sz="3000" dirty="0" smtClean="0">
              <a:solidFill>
                <a:srgbClr val="7030A0"/>
              </a:solidFill>
            </a:endParaRPr>
          </a:p>
          <a:p>
            <a:pPr>
              <a:buFont typeface="Arial" pitchFamily="34" charset="0"/>
              <a:buChar char="•"/>
            </a:pPr>
            <a:r>
              <a:rPr lang="en-AU" sz="3000" dirty="0" smtClean="0">
                <a:solidFill>
                  <a:srgbClr val="7030A0"/>
                </a:solidFill>
              </a:rPr>
              <a:t>   “Have we improved our students’ results?”</a:t>
            </a:r>
          </a:p>
          <a:p>
            <a:pPr>
              <a:buFont typeface="Arial" pitchFamily="34" charset="0"/>
              <a:buChar char="•"/>
            </a:pPr>
            <a:r>
              <a:rPr lang="en-AU" sz="3000" dirty="0" smtClean="0">
                <a:solidFill>
                  <a:srgbClr val="7030A0"/>
                </a:solidFill>
              </a:rPr>
              <a:t>   “How do we fit everything we needed into our busy day?”</a:t>
            </a:r>
          </a:p>
          <a:p>
            <a:pPr>
              <a:buFont typeface="Arial" pitchFamily="34" charset="0"/>
              <a:buChar char="•"/>
            </a:pPr>
            <a:r>
              <a:rPr lang="en-AU" sz="3000" dirty="0" smtClean="0">
                <a:solidFill>
                  <a:srgbClr val="7030A0"/>
                </a:solidFill>
              </a:rPr>
              <a:t>   “Where can we get more ICT reading resources?”</a:t>
            </a:r>
          </a:p>
          <a:p>
            <a:endParaRPr lang="en-AU" sz="3000" dirty="0">
              <a:solidFill>
                <a:srgbClr val="7030A0"/>
              </a:solidFill>
            </a:endParaRPr>
          </a:p>
        </p:txBody>
      </p:sp>
      <p:pic>
        <p:nvPicPr>
          <p:cNvPr id="5" name="Picture 4" descr="literacy cartoon.jpg"/>
          <p:cNvPicPr>
            <a:picLocks noChangeAspect="1"/>
          </p:cNvPicPr>
          <p:nvPr/>
        </p:nvPicPr>
        <p:blipFill>
          <a:blip r:embed="rId2" cstate="print"/>
          <a:stretch>
            <a:fillRect/>
          </a:stretch>
        </p:blipFill>
        <p:spPr>
          <a:xfrm>
            <a:off x="2857488" y="3357562"/>
            <a:ext cx="3441700" cy="3373430"/>
          </a:xfrm>
          <a:prstGeom prst="rect">
            <a:avLst/>
          </a:prstGeom>
        </p:spPr>
      </p:pic>
    </p:spTree>
  </p:cSld>
  <p:clrMapOvr>
    <a:masterClrMapping/>
  </p:clrMapOvr>
  <p:transition spd="med">
    <p:wipe dir="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85720" y="357166"/>
            <a:ext cx="8572560" cy="861774"/>
          </a:xfrm>
          <a:prstGeom prst="rect">
            <a:avLst/>
          </a:prstGeom>
          <a:noFill/>
        </p:spPr>
        <p:txBody>
          <a:bodyPr wrap="square" rtlCol="0">
            <a:spAutoFit/>
          </a:bodyPr>
          <a:lstStyle/>
          <a:p>
            <a:pPr algn="ctr"/>
            <a:r>
              <a:rPr lang="en-AU" sz="5000" dirty="0" smtClean="0">
                <a:solidFill>
                  <a:srgbClr val="0000FF"/>
                </a:solidFill>
              </a:rPr>
              <a:t>That’s it ... We’ve finished</a:t>
            </a:r>
            <a:endParaRPr lang="en-AU" sz="5000" dirty="0">
              <a:solidFill>
                <a:srgbClr val="0000FF"/>
              </a:solidFill>
            </a:endParaRPr>
          </a:p>
        </p:txBody>
      </p:sp>
      <p:pic>
        <p:nvPicPr>
          <p:cNvPr id="6" name="Picture 5" descr="thank-you-blackboard.jpg"/>
          <p:cNvPicPr>
            <a:picLocks noChangeAspect="1"/>
          </p:cNvPicPr>
          <p:nvPr/>
        </p:nvPicPr>
        <p:blipFill>
          <a:blip r:embed="rId2" cstate="print"/>
          <a:stretch>
            <a:fillRect/>
          </a:stretch>
        </p:blipFill>
        <p:spPr>
          <a:xfrm>
            <a:off x="357158" y="1214422"/>
            <a:ext cx="8470816" cy="5421322"/>
          </a:xfrm>
          <a:prstGeom prst="rect">
            <a:avLst/>
          </a:prstGeom>
        </p:spPr>
      </p:pic>
    </p:spTree>
  </p:cSld>
  <p:clrMapOvr>
    <a:masterClrMapping/>
  </p:clrMapOvr>
  <p:transition spd="med">
    <p:comb/>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00230" y="285728"/>
            <a:ext cx="8229600" cy="4071966"/>
          </a:xfrm>
        </p:spPr>
        <p:txBody>
          <a:bodyPr>
            <a:normAutofit/>
          </a:bodyPr>
          <a:lstStyle/>
          <a:p>
            <a:r>
              <a:rPr lang="en-AU" sz="6000" dirty="0" smtClean="0">
                <a:solidFill>
                  <a:srgbClr val="0000FF"/>
                </a:solidFill>
              </a:rPr>
              <a:t>For </a:t>
            </a:r>
            <a:br>
              <a:rPr lang="en-AU" sz="6000" dirty="0" smtClean="0">
                <a:solidFill>
                  <a:srgbClr val="0000FF"/>
                </a:solidFill>
              </a:rPr>
            </a:br>
            <a:r>
              <a:rPr lang="en-AU" sz="6000" dirty="0" smtClean="0">
                <a:solidFill>
                  <a:srgbClr val="0000FF"/>
                </a:solidFill>
              </a:rPr>
              <a:t>the </a:t>
            </a:r>
            <a:br>
              <a:rPr lang="en-AU" sz="6000" dirty="0" smtClean="0">
                <a:solidFill>
                  <a:srgbClr val="0000FF"/>
                </a:solidFill>
              </a:rPr>
            </a:br>
            <a:r>
              <a:rPr lang="en-AU" sz="6000" dirty="0" smtClean="0">
                <a:solidFill>
                  <a:srgbClr val="0000FF"/>
                </a:solidFill>
              </a:rPr>
              <a:t>‘Common </a:t>
            </a:r>
            <a:br>
              <a:rPr lang="en-AU" sz="6000" dirty="0" smtClean="0">
                <a:solidFill>
                  <a:srgbClr val="0000FF"/>
                </a:solidFill>
              </a:rPr>
            </a:br>
            <a:r>
              <a:rPr lang="en-AU" sz="6000" dirty="0" smtClean="0">
                <a:solidFill>
                  <a:srgbClr val="0000FF"/>
                </a:solidFill>
              </a:rPr>
              <a:t>Good’:</a:t>
            </a:r>
            <a:endParaRPr lang="en-AU" sz="6000" dirty="0">
              <a:solidFill>
                <a:srgbClr val="0000FF"/>
              </a:solidFill>
            </a:endParaRPr>
          </a:p>
        </p:txBody>
      </p:sp>
    </p:spTree>
  </p:cSld>
  <p:clrMapOvr>
    <a:masterClrMapping/>
  </p:clrMapOvr>
  <p:transition spd="med">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42852"/>
            <a:ext cx="8858312" cy="6715148"/>
          </a:xfrm>
        </p:spPr>
        <p:txBody>
          <a:bodyPr>
            <a:normAutofit fontScale="92500" lnSpcReduction="20000"/>
          </a:bodyPr>
          <a:lstStyle/>
          <a:p>
            <a:pPr algn="ctr">
              <a:buNone/>
            </a:pPr>
            <a:r>
              <a:rPr lang="en-AU" sz="5000" u="sng" dirty="0" smtClean="0">
                <a:solidFill>
                  <a:srgbClr val="FFFF00"/>
                </a:solidFill>
              </a:rPr>
              <a:t>What we set out to do:</a:t>
            </a:r>
          </a:p>
          <a:p>
            <a:pPr algn="just">
              <a:buNone/>
            </a:pPr>
            <a:endParaRPr lang="en-AU" dirty="0" smtClean="0">
              <a:solidFill>
                <a:srgbClr val="FF0000"/>
              </a:solidFill>
            </a:endParaRPr>
          </a:p>
          <a:p>
            <a:pPr algn="just">
              <a:buNone/>
            </a:pPr>
            <a:r>
              <a:rPr lang="en-AU" sz="4500" dirty="0" smtClean="0">
                <a:solidFill>
                  <a:srgbClr val="FF0000"/>
                </a:solidFill>
              </a:rPr>
              <a:t>To communicate with an honest, positive and open heart, as both a listener and a speaker; to uphold the common agreed values that the whole community has formulated.</a:t>
            </a:r>
          </a:p>
          <a:p>
            <a:pPr>
              <a:buNone/>
            </a:pPr>
            <a:endParaRPr lang="en-AU" dirty="0" smtClean="0"/>
          </a:p>
          <a:p>
            <a:pPr algn="ctr">
              <a:buNone/>
            </a:pPr>
            <a:r>
              <a:rPr lang="en-AU" sz="5400" i="1" dirty="0" smtClean="0">
                <a:solidFill>
                  <a:srgbClr val="0000FF"/>
                </a:solidFill>
              </a:rPr>
              <a:t>This enables a more harmonious environment, which utilises all staff talents. </a:t>
            </a:r>
          </a:p>
          <a:p>
            <a:pPr>
              <a:buNone/>
            </a:pPr>
            <a:endParaRPr lang="en-AU" dirty="0"/>
          </a:p>
        </p:txBody>
      </p:sp>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u="sng" dirty="0" smtClean="0">
                <a:solidFill>
                  <a:schemeClr val="accent6">
                    <a:lumMod val="75000"/>
                  </a:schemeClr>
                </a:solidFill>
              </a:rPr>
              <a:t>Why are we focussing on ‘Common Good’:</a:t>
            </a:r>
            <a:endParaRPr lang="en-AU" u="sng" dirty="0">
              <a:solidFill>
                <a:schemeClr val="accent6">
                  <a:lumMod val="75000"/>
                </a:schemeClr>
              </a:solidFill>
            </a:endParaRPr>
          </a:p>
        </p:txBody>
      </p:sp>
      <p:sp>
        <p:nvSpPr>
          <p:cNvPr id="3" name="Content Placeholder 2"/>
          <p:cNvSpPr>
            <a:spLocks noGrp="1"/>
          </p:cNvSpPr>
          <p:nvPr>
            <p:ph idx="1"/>
          </p:nvPr>
        </p:nvSpPr>
        <p:spPr>
          <a:xfrm>
            <a:off x="357158" y="1785926"/>
            <a:ext cx="8429684" cy="5072074"/>
          </a:xfrm>
        </p:spPr>
        <p:txBody>
          <a:bodyPr>
            <a:noAutofit/>
          </a:bodyPr>
          <a:lstStyle/>
          <a:p>
            <a:pPr algn="just"/>
            <a:r>
              <a:rPr lang="en-AU" sz="4000" dirty="0" smtClean="0">
                <a:solidFill>
                  <a:srgbClr val="00B050"/>
                </a:solidFill>
              </a:rPr>
              <a:t>To ensure we are travelling along a positive path as a united, caring, Christian community. </a:t>
            </a:r>
          </a:p>
          <a:p>
            <a:pPr algn="just">
              <a:buNone/>
            </a:pPr>
            <a:endParaRPr lang="en-AU" sz="4000" dirty="0" smtClean="0">
              <a:solidFill>
                <a:srgbClr val="00B050"/>
              </a:solidFill>
            </a:endParaRPr>
          </a:p>
          <a:p>
            <a:pPr algn="just"/>
            <a:r>
              <a:rPr lang="en-AU" sz="4000" dirty="0" smtClean="0">
                <a:solidFill>
                  <a:srgbClr val="00B050"/>
                </a:solidFill>
              </a:rPr>
              <a:t>This includes all members of staff, parents, students, our parish priest and the wider community. </a:t>
            </a:r>
          </a:p>
        </p:txBody>
      </p:sp>
    </p:spTree>
  </p:cSld>
  <p:clrMapOvr>
    <a:masterClrMapping/>
  </p:clrMapOvr>
  <p:transition spd="med">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285720" y="0"/>
            <a:ext cx="8572560" cy="5016758"/>
          </a:xfrm>
          <a:prstGeom prst="rect">
            <a:avLst/>
          </a:prstGeom>
          <a:noFill/>
        </p:spPr>
        <p:txBody>
          <a:bodyPr wrap="square" rtlCol="0">
            <a:spAutoFit/>
          </a:bodyPr>
          <a:lstStyle/>
          <a:p>
            <a:pPr algn="ctr"/>
            <a:r>
              <a:rPr lang="en-AU" sz="5000" u="sng" dirty="0" smtClean="0">
                <a:solidFill>
                  <a:srgbClr val="0000FF"/>
                </a:solidFill>
              </a:rPr>
              <a:t>What have we been doing:</a:t>
            </a:r>
          </a:p>
          <a:p>
            <a:pPr algn="just"/>
            <a:endParaRPr lang="en-AU" sz="3000" dirty="0" smtClean="0">
              <a:solidFill>
                <a:srgbClr val="FFFF00"/>
              </a:solidFill>
            </a:endParaRPr>
          </a:p>
          <a:p>
            <a:pPr algn="just">
              <a:buFont typeface="Arial" pitchFamily="34" charset="0"/>
              <a:buChar char="•"/>
            </a:pPr>
            <a:r>
              <a:rPr lang="en-AU" sz="3000" dirty="0" smtClean="0">
                <a:solidFill>
                  <a:srgbClr val="FFFF00"/>
                </a:solidFill>
              </a:rPr>
              <a:t>   Several in-services providing professional development for staff</a:t>
            </a:r>
          </a:p>
          <a:p>
            <a:pPr algn="just"/>
            <a:endParaRPr lang="en-AU" sz="3000" dirty="0" smtClean="0">
              <a:solidFill>
                <a:srgbClr val="FFFF00"/>
              </a:solidFill>
            </a:endParaRPr>
          </a:p>
          <a:p>
            <a:pPr algn="just">
              <a:buFont typeface="Arial" pitchFamily="34" charset="0"/>
              <a:buChar char="•"/>
            </a:pPr>
            <a:r>
              <a:rPr lang="en-AU" sz="3000" dirty="0" smtClean="0">
                <a:solidFill>
                  <a:srgbClr val="FFFF00"/>
                </a:solidFill>
              </a:rPr>
              <a:t>   Sought assistance from professionals and acted on their recommendations</a:t>
            </a:r>
          </a:p>
          <a:p>
            <a:pPr algn="just"/>
            <a:endParaRPr lang="en-AU" sz="3000" dirty="0" smtClean="0">
              <a:solidFill>
                <a:srgbClr val="FFFF00"/>
              </a:solidFill>
            </a:endParaRPr>
          </a:p>
          <a:p>
            <a:pPr algn="just">
              <a:buFont typeface="Arial" pitchFamily="34" charset="0"/>
              <a:buChar char="•"/>
            </a:pPr>
            <a:r>
              <a:rPr lang="en-AU" sz="3000" dirty="0" smtClean="0">
                <a:solidFill>
                  <a:srgbClr val="FFFF00"/>
                </a:solidFill>
              </a:rPr>
              <a:t>   Evaluated the situation and decided on a path forward that all staff have agreed upon.</a:t>
            </a:r>
            <a:endParaRPr lang="en-AU" sz="3000" dirty="0">
              <a:solidFill>
                <a:srgbClr val="FFFF00"/>
              </a:solidFill>
            </a:endParaRPr>
          </a:p>
        </p:txBody>
      </p:sp>
      <p:pic>
        <p:nvPicPr>
          <p:cNvPr id="5" name="Picture 4" descr="common-good.jpg"/>
          <p:cNvPicPr>
            <a:picLocks noChangeAspect="1"/>
          </p:cNvPicPr>
          <p:nvPr/>
        </p:nvPicPr>
        <p:blipFill>
          <a:blip r:embed="rId2" cstate="print"/>
          <a:stretch>
            <a:fillRect/>
          </a:stretch>
        </p:blipFill>
        <p:spPr>
          <a:xfrm>
            <a:off x="0" y="5072074"/>
            <a:ext cx="9144000" cy="1785926"/>
          </a:xfrm>
          <a:prstGeom prst="rect">
            <a:avLst/>
          </a:prstGeom>
        </p:spPr>
      </p:pic>
    </p:spTree>
  </p:cSld>
  <p:clrMapOvr>
    <a:masterClrMapping/>
  </p:clrMapOvr>
  <p:transition spd="med">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357158" y="214290"/>
            <a:ext cx="8358246" cy="4216539"/>
          </a:xfrm>
          <a:prstGeom prst="rect">
            <a:avLst/>
          </a:prstGeom>
          <a:noFill/>
        </p:spPr>
        <p:txBody>
          <a:bodyPr wrap="square" rtlCol="0">
            <a:spAutoFit/>
          </a:bodyPr>
          <a:lstStyle/>
          <a:p>
            <a:pPr algn="ctr"/>
            <a:r>
              <a:rPr lang="en-AU" sz="4000" u="sng" dirty="0" smtClean="0">
                <a:solidFill>
                  <a:srgbClr val="7030A0"/>
                </a:solidFill>
              </a:rPr>
              <a:t>How successful have we been?</a:t>
            </a:r>
          </a:p>
          <a:p>
            <a:endParaRPr lang="en-AU" dirty="0" smtClean="0">
              <a:solidFill>
                <a:srgbClr val="7030A0"/>
              </a:solidFill>
            </a:endParaRPr>
          </a:p>
          <a:p>
            <a:pPr algn="just">
              <a:buFont typeface="Arial" pitchFamily="34" charset="0"/>
              <a:buChar char="•"/>
            </a:pPr>
            <a:r>
              <a:rPr lang="en-AU" sz="3500" dirty="0" smtClean="0">
                <a:solidFill>
                  <a:schemeClr val="accent6"/>
                </a:solidFill>
              </a:rPr>
              <a:t>   A statement was agreed upon for our communication</a:t>
            </a:r>
          </a:p>
          <a:p>
            <a:pPr algn="just">
              <a:buFont typeface="Arial" pitchFamily="34" charset="0"/>
              <a:buChar char="•"/>
            </a:pPr>
            <a:r>
              <a:rPr lang="en-AU" sz="3500" dirty="0" smtClean="0">
                <a:solidFill>
                  <a:schemeClr val="accent6"/>
                </a:solidFill>
              </a:rPr>
              <a:t>   There is more regular communications  between all staff</a:t>
            </a:r>
          </a:p>
          <a:p>
            <a:pPr algn="just">
              <a:buFont typeface="Arial" pitchFamily="34" charset="0"/>
              <a:buChar char="•"/>
            </a:pPr>
            <a:r>
              <a:rPr lang="en-AU" sz="3500" dirty="0" smtClean="0">
                <a:solidFill>
                  <a:schemeClr val="accent6"/>
                </a:solidFill>
              </a:rPr>
              <a:t>   We are a positive staff with outstanding potential, and are purely ‘for the children’.</a:t>
            </a:r>
            <a:endParaRPr lang="en-AU" sz="3500" dirty="0">
              <a:solidFill>
                <a:schemeClr val="accent6"/>
              </a:solidFill>
            </a:endParaRPr>
          </a:p>
        </p:txBody>
      </p:sp>
      <p:pic>
        <p:nvPicPr>
          <p:cNvPr id="6" name="Picture 5" descr="#1 Teacher.gif"/>
          <p:cNvPicPr>
            <a:picLocks noChangeAspect="1"/>
          </p:cNvPicPr>
          <p:nvPr/>
        </p:nvPicPr>
        <p:blipFill>
          <a:blip r:embed="rId2" cstate="print"/>
          <a:stretch>
            <a:fillRect/>
          </a:stretch>
        </p:blipFill>
        <p:spPr>
          <a:xfrm>
            <a:off x="3714744" y="4699442"/>
            <a:ext cx="2000264" cy="215855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spd="med">
    <p:cover dir="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285720" y="357166"/>
            <a:ext cx="8501122" cy="4755148"/>
          </a:xfrm>
          <a:prstGeom prst="rect">
            <a:avLst/>
          </a:prstGeom>
          <a:noFill/>
        </p:spPr>
        <p:txBody>
          <a:bodyPr wrap="square" rtlCol="0">
            <a:spAutoFit/>
          </a:bodyPr>
          <a:lstStyle/>
          <a:p>
            <a:pPr algn="ctr"/>
            <a:r>
              <a:rPr lang="en-AU" sz="4000" u="sng" dirty="0" smtClean="0">
                <a:solidFill>
                  <a:srgbClr val="00B050"/>
                </a:solidFill>
              </a:rPr>
              <a:t>Three Challenges We’ve Come Across:</a:t>
            </a:r>
          </a:p>
          <a:p>
            <a:endParaRPr lang="en-AU" dirty="0" smtClean="0">
              <a:solidFill>
                <a:srgbClr val="00B050"/>
              </a:solidFill>
            </a:endParaRPr>
          </a:p>
          <a:p>
            <a:pPr algn="just"/>
            <a:endParaRPr lang="en-AU" sz="3500" dirty="0" smtClean="0">
              <a:solidFill>
                <a:srgbClr val="FFFF00"/>
              </a:solidFill>
            </a:endParaRPr>
          </a:p>
          <a:p>
            <a:pPr algn="just">
              <a:buFont typeface="Arial" pitchFamily="34" charset="0"/>
              <a:buChar char="•"/>
            </a:pPr>
            <a:r>
              <a:rPr lang="en-AU" sz="3500" dirty="0" smtClean="0">
                <a:solidFill>
                  <a:srgbClr val="FFFF00"/>
                </a:solidFill>
              </a:rPr>
              <a:t>   A busy school environment</a:t>
            </a:r>
          </a:p>
          <a:p>
            <a:pPr algn="just"/>
            <a:endParaRPr lang="en-AU" sz="3500" dirty="0" smtClean="0">
              <a:solidFill>
                <a:srgbClr val="FFFF00"/>
              </a:solidFill>
            </a:endParaRPr>
          </a:p>
          <a:p>
            <a:pPr algn="just">
              <a:buFont typeface="Arial" pitchFamily="34" charset="0"/>
              <a:buChar char="•"/>
            </a:pPr>
            <a:r>
              <a:rPr lang="en-AU" sz="3500" dirty="0" smtClean="0">
                <a:solidFill>
                  <a:srgbClr val="FFFF00"/>
                </a:solidFill>
              </a:rPr>
              <a:t>   Implementation of consistent follow up of processes</a:t>
            </a:r>
          </a:p>
          <a:p>
            <a:pPr algn="just"/>
            <a:endParaRPr lang="en-AU" sz="3500" dirty="0" smtClean="0">
              <a:solidFill>
                <a:srgbClr val="FFFF00"/>
              </a:solidFill>
            </a:endParaRPr>
          </a:p>
          <a:p>
            <a:pPr algn="just">
              <a:buFont typeface="Arial" pitchFamily="34" charset="0"/>
              <a:buChar char="•"/>
            </a:pPr>
            <a:r>
              <a:rPr lang="en-AU" sz="3500" dirty="0" smtClean="0">
                <a:solidFill>
                  <a:srgbClr val="FFFF00"/>
                </a:solidFill>
              </a:rPr>
              <a:t>   Staff changes</a:t>
            </a:r>
          </a:p>
        </p:txBody>
      </p:sp>
      <p:pic>
        <p:nvPicPr>
          <p:cNvPr id="3" name="Picture 2" descr="exhausted.jpg"/>
          <p:cNvPicPr>
            <a:picLocks noChangeAspect="1"/>
          </p:cNvPicPr>
          <p:nvPr/>
        </p:nvPicPr>
        <p:blipFill>
          <a:blip r:embed="rId2" cstate="print"/>
          <a:stretch>
            <a:fillRect/>
          </a:stretch>
        </p:blipFill>
        <p:spPr>
          <a:xfrm>
            <a:off x="3357554" y="3515975"/>
            <a:ext cx="5786446" cy="3342026"/>
          </a:xfrm>
          <a:prstGeom prst="rect">
            <a:avLst/>
          </a:prstGeom>
        </p:spPr>
      </p:pic>
    </p:spTree>
  </p:cSld>
  <p:clrMapOvr>
    <a:masterClrMapping/>
  </p:clrMapOvr>
  <p:transition spd="slow">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285720" y="357166"/>
            <a:ext cx="8286808" cy="6370975"/>
          </a:xfrm>
          <a:prstGeom prst="rect">
            <a:avLst/>
          </a:prstGeom>
          <a:noFill/>
        </p:spPr>
        <p:txBody>
          <a:bodyPr wrap="square" rtlCol="0">
            <a:spAutoFit/>
          </a:bodyPr>
          <a:lstStyle/>
          <a:p>
            <a:pPr algn="ctr"/>
            <a:r>
              <a:rPr lang="en-AU" sz="4000" u="sng" dirty="0" smtClean="0">
                <a:solidFill>
                  <a:srgbClr val="7030A0"/>
                </a:solidFill>
              </a:rPr>
              <a:t>Three Things We’ve Learnt:</a:t>
            </a:r>
          </a:p>
          <a:p>
            <a:endParaRPr lang="en-AU" dirty="0" smtClean="0">
              <a:solidFill>
                <a:srgbClr val="7030A0"/>
              </a:solidFill>
            </a:endParaRPr>
          </a:p>
          <a:p>
            <a:pPr algn="just"/>
            <a:endParaRPr lang="en-AU" sz="3500" dirty="0" smtClean="0">
              <a:solidFill>
                <a:srgbClr val="FF0000"/>
              </a:solidFill>
            </a:endParaRPr>
          </a:p>
          <a:p>
            <a:pPr algn="just"/>
            <a:endParaRPr lang="en-AU" sz="3500" dirty="0" smtClean="0">
              <a:solidFill>
                <a:srgbClr val="FF0000"/>
              </a:solidFill>
            </a:endParaRPr>
          </a:p>
          <a:p>
            <a:pPr algn="just">
              <a:buFont typeface="Arial" pitchFamily="34" charset="0"/>
              <a:buChar char="•"/>
            </a:pPr>
            <a:endParaRPr lang="en-AU" sz="3500" dirty="0" smtClean="0">
              <a:solidFill>
                <a:srgbClr val="FF0000"/>
              </a:solidFill>
            </a:endParaRPr>
          </a:p>
          <a:p>
            <a:pPr algn="just">
              <a:buFont typeface="Arial" pitchFamily="34" charset="0"/>
              <a:buChar char="•"/>
            </a:pPr>
            <a:endParaRPr lang="en-AU" sz="3500" dirty="0" smtClean="0">
              <a:solidFill>
                <a:srgbClr val="FF0000"/>
              </a:solidFill>
            </a:endParaRPr>
          </a:p>
          <a:p>
            <a:pPr algn="just">
              <a:buFont typeface="Arial" pitchFamily="34" charset="0"/>
              <a:buChar char="•"/>
            </a:pPr>
            <a:endParaRPr lang="en-AU" sz="3500" dirty="0" smtClean="0">
              <a:solidFill>
                <a:srgbClr val="FF0000"/>
              </a:solidFill>
            </a:endParaRPr>
          </a:p>
          <a:p>
            <a:pPr algn="just">
              <a:buFont typeface="Arial" pitchFamily="34" charset="0"/>
              <a:buChar char="•"/>
            </a:pPr>
            <a:endParaRPr lang="en-AU" sz="3500" dirty="0" smtClean="0">
              <a:solidFill>
                <a:srgbClr val="FF0000"/>
              </a:solidFill>
            </a:endParaRPr>
          </a:p>
          <a:p>
            <a:pPr algn="ctr"/>
            <a:r>
              <a:rPr lang="en-AU" sz="3500" dirty="0" smtClean="0">
                <a:solidFill>
                  <a:srgbClr val="FF0000"/>
                </a:solidFill>
              </a:rPr>
              <a:t>   </a:t>
            </a:r>
          </a:p>
          <a:p>
            <a:pPr algn="ctr">
              <a:buFont typeface="Arial" pitchFamily="34" charset="0"/>
              <a:buChar char="•"/>
            </a:pPr>
            <a:r>
              <a:rPr lang="en-AU" sz="3500" dirty="0" smtClean="0">
                <a:solidFill>
                  <a:srgbClr val="FF0000"/>
                </a:solidFill>
              </a:rPr>
              <a:t>   Tolerance and support of each other</a:t>
            </a:r>
          </a:p>
          <a:p>
            <a:pPr algn="ctr">
              <a:buFont typeface="Arial" pitchFamily="34" charset="0"/>
              <a:buChar char="•"/>
            </a:pPr>
            <a:r>
              <a:rPr lang="en-AU" sz="3500" dirty="0" smtClean="0">
                <a:solidFill>
                  <a:srgbClr val="FF0000"/>
                </a:solidFill>
              </a:rPr>
              <a:t>   To be more open and willing to listen</a:t>
            </a:r>
          </a:p>
          <a:p>
            <a:pPr algn="ctr">
              <a:buFont typeface="Arial" pitchFamily="34" charset="0"/>
              <a:buChar char="•"/>
            </a:pPr>
            <a:r>
              <a:rPr lang="en-AU" sz="3500" dirty="0" smtClean="0">
                <a:solidFill>
                  <a:srgbClr val="FF0000"/>
                </a:solidFill>
              </a:rPr>
              <a:t>   Restorative practices</a:t>
            </a:r>
          </a:p>
        </p:txBody>
      </p:sp>
      <p:pic>
        <p:nvPicPr>
          <p:cNvPr id="3" name="Picture 2" descr="positive.jpg"/>
          <p:cNvPicPr>
            <a:picLocks noChangeAspect="1"/>
          </p:cNvPicPr>
          <p:nvPr/>
        </p:nvPicPr>
        <p:blipFill>
          <a:blip r:embed="rId2" cstate="print"/>
          <a:stretch>
            <a:fillRect/>
          </a:stretch>
        </p:blipFill>
        <p:spPr>
          <a:xfrm>
            <a:off x="214282" y="1071545"/>
            <a:ext cx="8786874" cy="3857653"/>
          </a:xfrm>
          <a:prstGeom prst="rect">
            <a:avLst/>
          </a:prstGeom>
          <a:ln>
            <a:noFill/>
          </a:ln>
          <a:effectLst>
            <a:softEdge rad="112500"/>
          </a:effectLst>
        </p:spPr>
      </p:pic>
    </p:spTree>
  </p:cSld>
  <p:clrMapOvr>
    <a:masterClrMapping/>
  </p:clrMapOvr>
  <p:transition spd="med">
    <p:randomBa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229</TotalTime>
  <Words>918</Words>
  <Application>Microsoft Office PowerPoint</Application>
  <PresentationFormat>On-screen Show (4:3)</PresentationFormat>
  <Paragraphs>165</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Office Theme</vt:lpstr>
      <vt:lpstr>St Mary’s School Warren</vt:lpstr>
      <vt:lpstr>Our 3 Areas of Concentration:</vt:lpstr>
      <vt:lpstr>For  the  ‘Common  Good’:</vt:lpstr>
      <vt:lpstr>Slide 4</vt:lpstr>
      <vt:lpstr>Why are we focussing on ‘Common Good’:</vt:lpstr>
      <vt:lpstr>Slide 6</vt:lpstr>
      <vt:lpstr>Slide 7</vt:lpstr>
      <vt:lpstr>Slide 8</vt:lpstr>
      <vt:lpstr>Slide 9</vt:lpstr>
      <vt:lpstr>Slide 10</vt:lpstr>
      <vt:lpstr>ICT  Focus</vt:lpstr>
      <vt:lpstr>Slide 12</vt:lpstr>
      <vt:lpstr>Slide 13</vt:lpstr>
      <vt:lpstr>Slide 14</vt:lpstr>
      <vt:lpstr>Slide 15</vt:lpstr>
      <vt:lpstr>Slide 16</vt:lpstr>
      <vt:lpstr>Slide 17</vt:lpstr>
      <vt:lpstr>Slide 18</vt:lpstr>
      <vt:lpstr>Literacy Block Focus</vt:lpstr>
      <vt:lpstr>Slide 20</vt:lpstr>
      <vt:lpstr>Slide 21</vt:lpstr>
      <vt:lpstr>Slide 22</vt:lpstr>
      <vt:lpstr>Slide 23</vt:lpstr>
      <vt:lpstr>Slide 24</vt:lpstr>
      <vt:lpstr>Slide 25</vt:lpstr>
      <vt:lpstr>Slide 26</vt:lpstr>
      <vt:lpstr>Slide 27</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LTLL</dc:title>
  <dc:creator>Taz</dc:creator>
  <cp:lastModifiedBy>Taz</cp:lastModifiedBy>
  <cp:revision>30</cp:revision>
  <dcterms:created xsi:type="dcterms:W3CDTF">2010-05-16T05:29:12Z</dcterms:created>
  <dcterms:modified xsi:type="dcterms:W3CDTF">2010-05-24T01:13:56Z</dcterms:modified>
</cp:coreProperties>
</file>